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5"/>
  </p:notesMasterIdLst>
  <p:handoutMasterIdLst>
    <p:handoutMasterId r:id="rId16"/>
  </p:handoutMasterIdLst>
  <p:sldIdLst>
    <p:sldId id="321" r:id="rId6"/>
    <p:sldId id="323" r:id="rId7"/>
    <p:sldId id="324" r:id="rId8"/>
    <p:sldId id="325" r:id="rId9"/>
    <p:sldId id="328" r:id="rId10"/>
    <p:sldId id="330" r:id="rId11"/>
    <p:sldId id="326" r:id="rId12"/>
    <p:sldId id="327" r:id="rId13"/>
    <p:sldId id="329" r:id="rId14"/>
  </p:sldIdLst>
  <p:sldSz cx="9144000" cy="5143500" type="screen16x9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0070C0"/>
    <a:srgbClr val="80225E"/>
    <a:srgbClr val="1FD5F9"/>
    <a:srgbClr val="28CAF0"/>
    <a:srgbClr val="40D1D8"/>
    <a:srgbClr val="155697"/>
    <a:srgbClr val="000000"/>
    <a:srgbClr val="D0E6CF"/>
    <a:srgbClr val="009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34" autoAdjust="0"/>
  </p:normalViewPr>
  <p:slideViewPr>
    <p:cSldViewPr snapToGrid="0" showGuides="1">
      <p:cViewPr varScale="1">
        <p:scale>
          <a:sx n="93" d="100"/>
          <a:sy n="93" d="100"/>
        </p:scale>
        <p:origin x="630" y="9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251" cy="498475"/>
          </a:xfrm>
          <a:prstGeom prst="rect">
            <a:avLst/>
          </a:prstGeom>
        </p:spPr>
        <p:txBody>
          <a:bodyPr vert="horz" lIns="91018" tIns="45509" rIns="91018" bIns="45509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49" y="2"/>
            <a:ext cx="2889251" cy="498475"/>
          </a:xfrm>
          <a:prstGeom prst="rect">
            <a:avLst/>
          </a:prstGeom>
        </p:spPr>
        <p:txBody>
          <a:bodyPr vert="horz" lIns="91018" tIns="45509" rIns="91018" bIns="45509" rtlCol="0"/>
          <a:lstStyle>
            <a:lvl1pPr algn="r">
              <a:defRPr sz="1100"/>
            </a:lvl1pPr>
          </a:lstStyle>
          <a:p>
            <a:fld id="{57E0184E-248E-4194-8A42-012A4E338B15}" type="datetimeFigureOut">
              <a:rPr lang="sv-SE" smtClean="0"/>
              <a:t>2020-12-07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1" cy="498475"/>
          </a:xfrm>
          <a:prstGeom prst="rect">
            <a:avLst/>
          </a:prstGeom>
        </p:spPr>
        <p:txBody>
          <a:bodyPr vert="horz" lIns="91018" tIns="45509" rIns="91018" bIns="45509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49" y="9429750"/>
            <a:ext cx="2889251" cy="498475"/>
          </a:xfrm>
          <a:prstGeom prst="rect">
            <a:avLst/>
          </a:prstGeom>
        </p:spPr>
        <p:txBody>
          <a:bodyPr vert="horz" lIns="91018" tIns="45509" rIns="91018" bIns="45509" rtlCol="0" anchor="b"/>
          <a:lstStyle>
            <a:lvl1pPr algn="r">
              <a:defRPr sz="1100"/>
            </a:lvl1pPr>
          </a:lstStyle>
          <a:p>
            <a:fld id="{54D824C1-D362-41FD-A2BE-2BFAD9C4A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01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6412"/>
          </a:xfrm>
          <a:prstGeom prst="rect">
            <a:avLst/>
          </a:prstGeom>
        </p:spPr>
        <p:txBody>
          <a:bodyPr vert="horz" lIns="90695" tIns="45347" rIns="90695" bIns="45347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2"/>
            <a:ext cx="2889938" cy="496412"/>
          </a:xfrm>
          <a:prstGeom prst="rect">
            <a:avLst/>
          </a:prstGeom>
        </p:spPr>
        <p:txBody>
          <a:bodyPr vert="horz" lIns="90695" tIns="45347" rIns="90695" bIns="45347" rtlCol="0"/>
          <a:lstStyle>
            <a:lvl1pPr algn="r">
              <a:defRPr sz="1100"/>
            </a:lvl1pPr>
          </a:lstStyle>
          <a:p>
            <a:fld id="{CFE5F691-4DA6-4E7E-88E0-0B0E5F6DDD4C}" type="datetimeFigureOut">
              <a:rPr lang="sv-SE" smtClean="0"/>
              <a:t>2020-12-07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5" tIns="45347" rIns="90695" bIns="4534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1"/>
          </a:xfrm>
          <a:prstGeom prst="rect">
            <a:avLst/>
          </a:prstGeom>
        </p:spPr>
        <p:txBody>
          <a:bodyPr vert="horz" lIns="90695" tIns="45347" rIns="90695" bIns="45347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889938" cy="496412"/>
          </a:xfrm>
          <a:prstGeom prst="rect">
            <a:avLst/>
          </a:prstGeom>
        </p:spPr>
        <p:txBody>
          <a:bodyPr vert="horz" lIns="90695" tIns="45347" rIns="90695" bIns="45347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430093"/>
            <a:ext cx="2889938" cy="496412"/>
          </a:xfrm>
          <a:prstGeom prst="rect">
            <a:avLst/>
          </a:prstGeom>
        </p:spPr>
        <p:txBody>
          <a:bodyPr vert="horz" lIns="90695" tIns="45347" rIns="90695" bIns="45347" rtlCol="0" anchor="b"/>
          <a:lstStyle>
            <a:lvl1pPr algn="r">
              <a:defRPr sz="11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osterberg@norrbotten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Vaccin </a:t>
            </a:r>
            <a:r>
              <a:rPr lang="sv-SE" dirty="0" smtClean="0"/>
              <a:t>Covid-19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Länsstyrgruppen 2020-12-07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200498" y="4155386"/>
            <a:ext cx="5678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800" b="1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Kristina Österberg</a:t>
            </a:r>
            <a:endParaRPr lang="sv-S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i="1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Projektledare</a:t>
            </a:r>
            <a:endParaRPr lang="sv-S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Projektkontoret</a:t>
            </a:r>
            <a:br>
              <a:rPr lang="sv-SE" sz="800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 Norrbotten</a:t>
            </a:r>
            <a:endParaRPr lang="sv-S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dirty="0" smtClean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076-126 </a:t>
            </a:r>
            <a:r>
              <a:rPr lang="sv-SE" sz="800" dirty="0">
                <a:solidFill>
                  <a:srgbClr val="808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90 79</a:t>
            </a:r>
            <a:endParaRPr lang="sv-S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Kristina.osterberg@norrbotten.se</a:t>
            </a:r>
            <a:endParaRPr lang="sv-S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organisation för styrgrupp och arbetsgrupp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1576950"/>
              </p:ext>
            </p:extLst>
          </p:nvPr>
        </p:nvGraphicFramePr>
        <p:xfrm>
          <a:off x="629663" y="1218386"/>
          <a:ext cx="374738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380"/>
              </a:tblGrid>
              <a:tr h="272732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Styrgrupp</a:t>
                      </a:r>
                      <a:endParaRPr lang="sv-SE" sz="1400" dirty="0"/>
                    </a:p>
                  </a:txBody>
                  <a:tcPr/>
                </a:tc>
              </a:tr>
              <a:tr h="2403549">
                <a:tc>
                  <a:txBody>
                    <a:bodyPr/>
                    <a:lstStyle/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Ordförande: Anna-Stina Nordmark Nilsson </a:t>
                      </a:r>
                    </a:p>
                    <a:p>
                      <a:pPr rtl="0" fontAlgn="base"/>
                      <a:r>
                        <a:rPr lang="sv-SE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Uppdragsägare</a:t>
                      </a: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Pia Näsvall 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Anders Nystedt,</a:t>
                      </a:r>
                      <a:r>
                        <a:rPr lang="sv-SE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Smittskydd</a:t>
                      </a:r>
                      <a:endParaRPr lang="sv-SE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Alm Andersson, Närsjukvård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Pohjanen, Närsjukvård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Anneli Granberg, </a:t>
                      </a:r>
                      <a:r>
                        <a:rPr lang="sv-SE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Verksamhetsavd</a:t>
                      </a: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Linda Forsberg Lilja, Kommunikation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Anders Bergström, Läkemedel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Anders Blomqvist, Materialförsörjning </a:t>
                      </a:r>
                    </a:p>
                    <a:p>
                      <a:pPr rtl="0" fontAlgn="base"/>
                      <a:r>
                        <a:rPr lang="sv-SE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Kommunföreträdare</a:t>
                      </a:r>
                      <a:r>
                        <a:rPr lang="sv-SE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Lena Ruth, socialchef Arvidsjaur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Lena Kruse, Luleå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190681"/>
              </p:ext>
            </p:extLst>
          </p:nvPr>
        </p:nvGraphicFramePr>
        <p:xfrm>
          <a:off x="4620406" y="1218386"/>
          <a:ext cx="374738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380"/>
              </a:tblGrid>
              <a:tr h="272732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Arbetsgrupp</a:t>
                      </a:r>
                      <a:endParaRPr lang="sv-SE" sz="1400" dirty="0"/>
                    </a:p>
                  </a:txBody>
                  <a:tcPr/>
                </a:tc>
              </a:tr>
              <a:tr h="2403549">
                <a:tc>
                  <a:txBody>
                    <a:bodyPr/>
                    <a:lstStyle/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Uppdragsledare: Kristina Österberg 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Ann-Sofi Schäufele, närsjukvården Gitt Ström, närsjukvården 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 Pettersson, läkemedel 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Ann-Louise Svedberg Lindqvist, smittskydd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Jonas Hansson, smittskydd 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Ann-Catrine Randeblad, materialförsörjning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 Rångevall, hälsoinformatik</a:t>
                      </a:r>
                    </a:p>
                    <a:p>
                      <a:pPr rtl="0" fontAlgn="base"/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Mikael Engström, Fastigheter Rickard </a:t>
                      </a:r>
                      <a:r>
                        <a:rPr lang="sv-SE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Stewen</a:t>
                      </a: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sv-SE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äkerhet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Kommunföreträdare: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Åsa Heikkilä, Norrbottens kommuner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Pernilla Berggren MAS Arvidsjaur </a:t>
                      </a:r>
                    </a:p>
                    <a:p>
                      <a:endParaRPr lang="sv-SE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 från </a:t>
            </a:r>
            <a:r>
              <a:rPr lang="sv-SE" dirty="0" err="1" smtClean="0"/>
              <a:t>FoHM</a:t>
            </a:r>
            <a:r>
              <a:rPr lang="sv-SE" dirty="0" smtClean="0"/>
              <a:t> 3 december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Avtal klara för fyra vacciner hittills</a:t>
            </a:r>
          </a:p>
          <a:p>
            <a:pPr lvl="1"/>
            <a:r>
              <a:rPr lang="sv-SE" dirty="0" smtClean="0"/>
              <a:t>Pfizer</a:t>
            </a:r>
          </a:p>
          <a:p>
            <a:pPr lvl="1"/>
            <a:r>
              <a:rPr lang="sv-SE" dirty="0" smtClean="0"/>
              <a:t>Astra </a:t>
            </a:r>
            <a:r>
              <a:rPr lang="sv-SE" dirty="0" err="1" smtClean="0"/>
              <a:t>Zenica</a:t>
            </a:r>
            <a:endParaRPr lang="sv-SE" dirty="0" smtClean="0"/>
          </a:p>
          <a:p>
            <a:pPr lvl="1"/>
            <a:r>
              <a:rPr lang="sv-SE" dirty="0" smtClean="0"/>
              <a:t>J&amp;J</a:t>
            </a:r>
          </a:p>
          <a:p>
            <a:pPr lvl="1"/>
            <a:r>
              <a:rPr lang="sv-SE" dirty="0" err="1" smtClean="0"/>
              <a:t>Curevac</a:t>
            </a:r>
            <a:endParaRPr lang="sv-SE" dirty="0" smtClean="0"/>
          </a:p>
          <a:p>
            <a:r>
              <a:rPr lang="sv-SE" dirty="0" smtClean="0"/>
              <a:t>Ett femte avtal förväntas bli klart under närmaste dagarna</a:t>
            </a:r>
          </a:p>
          <a:p>
            <a:pPr lvl="1"/>
            <a:r>
              <a:rPr lang="sv-SE" dirty="0" smtClean="0"/>
              <a:t>Moderna</a:t>
            </a:r>
          </a:p>
        </p:txBody>
      </p:sp>
    </p:spTree>
    <p:extLst>
      <p:ext uri="{BB962C8B-B14F-4D97-AF65-F5344CB8AC3E}">
        <p14:creationId xmlns:p14="http://schemas.microsoft.com/office/powerpoint/2010/main" val="27704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04012" y="0"/>
            <a:ext cx="5978095" cy="834016"/>
          </a:xfrm>
        </p:spPr>
        <p:txBody>
          <a:bodyPr/>
          <a:lstStyle/>
          <a:p>
            <a:r>
              <a:rPr lang="sv-SE" dirty="0" smtClean="0"/>
              <a:t>Senaste prognos för vacciner nationellt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2"/>
          <a:srcRect t="1402" r="22964" b="-1402"/>
          <a:stretch/>
        </p:blipFill>
        <p:spPr>
          <a:xfrm>
            <a:off x="0" y="1082146"/>
            <a:ext cx="5543827" cy="2767840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0" y="3962329"/>
            <a:ext cx="7526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Prognos antal doser i januari är betydligt mindre enligt senaste prognosen, då Astra </a:t>
            </a:r>
            <a:r>
              <a:rPr lang="sv-SE" sz="1200" dirty="0" err="1" smtClean="0"/>
              <a:t>Zenicas</a:t>
            </a:r>
            <a:r>
              <a:rPr lang="sv-SE" sz="1200" dirty="0" smtClean="0"/>
              <a:t> vaccin beräknas först till slutet av januari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Norrbotten får 2,9 procent av Sveriges tilldelade vaccin, baserat på fördelningsnyckel antal över 70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Ewa Pettersson uppdaterar löpande prognosen för Norrbotten baserat på </a:t>
            </a:r>
            <a:r>
              <a:rPr lang="sv-SE" sz="1200" dirty="0" err="1" smtClean="0"/>
              <a:t>FoHMs</a:t>
            </a:r>
            <a:r>
              <a:rPr lang="sv-SE" sz="1200" dirty="0" smtClean="0"/>
              <a:t> uppdateringar</a:t>
            </a:r>
            <a:endParaRPr lang="sv-SE" sz="1200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896128"/>
              </p:ext>
            </p:extLst>
          </p:nvPr>
        </p:nvGraphicFramePr>
        <p:xfrm>
          <a:off x="5656844" y="1480033"/>
          <a:ext cx="3487156" cy="2369953"/>
        </p:xfrm>
        <a:graphic>
          <a:graphicData uri="http://schemas.openxmlformats.org/drawingml/2006/table">
            <a:tbl>
              <a:tblPr/>
              <a:tblGrid>
                <a:gridCol w="422550"/>
                <a:gridCol w="476715"/>
                <a:gridCol w="559719"/>
                <a:gridCol w="492523"/>
                <a:gridCol w="492523"/>
                <a:gridCol w="492523"/>
                <a:gridCol w="550603"/>
              </a:tblGrid>
              <a:tr h="20299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NB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8177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lev.tid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Curevac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J&amp;J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Pfizer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Totalsumma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15 858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18 298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73 191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15 858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91 489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51 234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15 858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69 532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58 553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58 553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8 539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153 702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29 276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11 711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8 539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77 583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7888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43 915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11 711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98 320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177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Totalsumma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256 169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81 974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40 255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39 035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91 489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508 923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Kräver olika hantering och distribution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 smtClean="0"/>
              <a:t>Alla vacciner kräver olika vad gäller hantering och distribution</a:t>
            </a:r>
          </a:p>
          <a:p>
            <a:r>
              <a:rPr lang="sv-SE" sz="1400" dirty="0" smtClean="0"/>
              <a:t>Mest komplicerat; Pfizers vaccin</a:t>
            </a:r>
          </a:p>
          <a:p>
            <a:pPr lvl="1"/>
            <a:r>
              <a:rPr lang="sv-SE" sz="1400" dirty="0" smtClean="0"/>
              <a:t>Kräver frysförvaring minus 75 grader</a:t>
            </a:r>
          </a:p>
          <a:p>
            <a:pPr lvl="1"/>
            <a:r>
              <a:rPr lang="sv-SE" sz="1400" dirty="0" smtClean="0"/>
              <a:t>Måste användas inom fem dagar efter bruten förpackning</a:t>
            </a:r>
          </a:p>
          <a:p>
            <a:pPr lvl="1"/>
            <a:r>
              <a:rPr lang="sv-SE" sz="1400" dirty="0" smtClean="0"/>
              <a:t>Mycket utrymmeskrävande förvaring och transport</a:t>
            </a:r>
          </a:p>
          <a:p>
            <a:pPr lvl="1"/>
            <a:endParaRPr lang="sv-SE" sz="1400" dirty="0"/>
          </a:p>
          <a:p>
            <a:r>
              <a:rPr lang="sv-SE" sz="1400" dirty="0" smtClean="0"/>
              <a:t>Frys lånad till distributörens </a:t>
            </a:r>
            <a:r>
              <a:rPr lang="sv-SE" sz="1400" dirty="0" err="1" smtClean="0"/>
              <a:t>ApoEx</a:t>
            </a:r>
            <a:r>
              <a:rPr lang="sv-SE" sz="1400" dirty="0" smtClean="0"/>
              <a:t> lokaler i Umeå, som ska försörja hela norra sjukvårdsregionen</a:t>
            </a:r>
          </a:p>
          <a:p>
            <a:r>
              <a:rPr lang="sv-SE" sz="1400" dirty="0" smtClean="0"/>
              <a:t>Öppnade upp möjligheter att transportera till fler ställen i länet direkt i slutet av förra veckan. Vi kommer lämna förslag på strategiska ”hubbar” i länet</a:t>
            </a:r>
          </a:p>
        </p:txBody>
      </p:sp>
    </p:spTree>
    <p:extLst>
      <p:ext uri="{BB962C8B-B14F-4D97-AF65-F5344CB8AC3E}">
        <p14:creationId xmlns:p14="http://schemas.microsoft.com/office/powerpoint/2010/main" val="9375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Folkhälsomyndigheten rekommenderar att följande grupper vaccineras först:</a:t>
            </a:r>
          </a:p>
          <a:p>
            <a:r>
              <a:rPr lang="sv-SE" dirty="0"/>
              <a:t>Personer som bor på särskilda boenden för äldre eller har hemtjänst.</a:t>
            </a:r>
          </a:p>
          <a:p>
            <a:r>
              <a:rPr lang="sv-SE" dirty="0"/>
              <a:t>Personal inom äldreomsorg, hälso- och sjukvård och övrig omsorgspersonal som arbetar nära personer enligt ovan.</a:t>
            </a:r>
          </a:p>
          <a:p>
            <a:r>
              <a:rPr lang="sv-SE" dirty="0"/>
              <a:t>Nära hushållskontakter till personer som har hemtjänst.</a:t>
            </a:r>
          </a:p>
          <a:p>
            <a:pPr lvl="1"/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Det kommer att krävas hårda prioriteringar under första månaderna, då vi får betydligt mindre doser tilldelade än efterfrågan.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25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8728" y="96694"/>
            <a:ext cx="7554202" cy="834016"/>
          </a:xfrm>
        </p:spPr>
        <p:txBody>
          <a:bodyPr/>
          <a:lstStyle/>
          <a:p>
            <a:r>
              <a:rPr lang="sv-SE" dirty="0" smtClean="0"/>
              <a:t>Plan för genomförande samt ansvarsområden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5812301"/>
              </p:ext>
            </p:extLst>
          </p:nvPr>
        </p:nvGraphicFramePr>
        <p:xfrm>
          <a:off x="804667" y="1029212"/>
          <a:ext cx="7422323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37"/>
                <a:gridCol w="529297"/>
                <a:gridCol w="855904"/>
                <a:gridCol w="840075"/>
                <a:gridCol w="111931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Att göra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Status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Ansvarig styrgrupp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Ansvarig arbetsgrupp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Aktuellt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Bemanningsplan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Anna</a:t>
                      </a:r>
                      <a:r>
                        <a:rPr lang="sv-SE" sz="800" baseline="0" dirty="0" smtClean="0"/>
                        <a:t> AA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Gitt Ström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Gitt och Ann-Sofi</a:t>
                      </a:r>
                      <a:r>
                        <a:rPr lang="sv-SE" sz="800" baseline="0" dirty="0" smtClean="0"/>
                        <a:t> har möte med närsjukvård måndag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Utbildningsplan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  <a:endParaRPr lang="sv-SE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Anna Pohjanen/Anders Nystedt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Ann-Sofi Schäufele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/>
                        <a:t>Gitt och Ann-Sofi</a:t>
                      </a:r>
                      <a:r>
                        <a:rPr lang="sv-SE" sz="800" baseline="0" dirty="0" smtClean="0"/>
                        <a:t> har möte med närsjukvård måndag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Lokaler i respektive kommun</a:t>
                      </a:r>
                      <a:r>
                        <a:rPr lang="sv-SE" sz="800" baseline="0" dirty="0" smtClean="0"/>
                        <a:t> för regionens vaccineringar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Att göra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Anders</a:t>
                      </a:r>
                      <a:r>
                        <a:rPr lang="sv-SE" sz="800" baseline="0" dirty="0" smtClean="0"/>
                        <a:t> Blomqvist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/>
                        <a:t>Mikael Engström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Mikael</a:t>
                      </a:r>
                      <a:r>
                        <a:rPr lang="sv-SE" sz="800" baseline="0" dirty="0" smtClean="0"/>
                        <a:t>, Gitt och Ann-Sofi ska träffas för att gå igenom behov</a:t>
                      </a:r>
                      <a:endParaRPr lang="sv-SE" sz="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Flödesplanering vaccinationslokaler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Att göra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Anna</a:t>
                      </a:r>
                      <a:r>
                        <a:rPr lang="sv-SE" sz="800" baseline="0" dirty="0" smtClean="0"/>
                        <a:t> Pohjanen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/>
                        <a:t>Ann-Sofi Schäufele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Baseras på lokaler</a:t>
                      </a:r>
                      <a:r>
                        <a:rPr lang="sv-SE" sz="800" baseline="0" dirty="0" smtClean="0"/>
                        <a:t> när de är bestämda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Ta fram prioritering och fakta om population Norrbotten</a:t>
                      </a:r>
                      <a:r>
                        <a:rPr lang="sv-SE" sz="800" baseline="0" dirty="0" smtClean="0"/>
                        <a:t> </a:t>
                      </a:r>
                    </a:p>
                    <a:p>
                      <a:r>
                        <a:rPr lang="sv-SE" sz="800" baseline="0" dirty="0" smtClean="0"/>
                        <a:t>(antal över 70 år, antal i </a:t>
                      </a:r>
                      <a:r>
                        <a:rPr lang="sv-SE" sz="800" baseline="0" dirty="0" err="1" smtClean="0"/>
                        <a:t>priogrupp</a:t>
                      </a:r>
                      <a:r>
                        <a:rPr lang="sv-SE" sz="800" baseline="0" dirty="0" smtClean="0"/>
                        <a:t> 1, 2 och 3, osv)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Anders Nystedt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Ann-Louise SL, Jonas Hansson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Befolkningsstatistik framtagen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Inventering i kommunerna (SÄBO,</a:t>
                      </a:r>
                      <a:r>
                        <a:rPr lang="sv-SE" sz="800" baseline="0" dirty="0" smtClean="0"/>
                        <a:t> vård- och omsorgspersonal)</a:t>
                      </a:r>
                    </a:p>
                    <a:p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Att göra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sv-SE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Lena Ruth, Lena Kruse,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Åsa</a:t>
                      </a:r>
                      <a:r>
                        <a:rPr lang="sv-SE" sz="800" baseline="0" dirty="0" smtClean="0"/>
                        <a:t> Heikkilä, Pernilla Berggren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Inventering regionens vård-</a:t>
                      </a:r>
                      <a:r>
                        <a:rPr lang="sv-SE" sz="800" baseline="0" dirty="0" smtClean="0"/>
                        <a:t> och omsorgspersonal</a:t>
                      </a:r>
                      <a:r>
                        <a:rPr lang="sv-SE" sz="800" dirty="0" smtClean="0"/>
                        <a:t> personal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Anna</a:t>
                      </a:r>
                      <a:r>
                        <a:rPr lang="sv-SE" sz="800" baseline="0" dirty="0" smtClean="0"/>
                        <a:t> AA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Tar</a:t>
                      </a:r>
                      <a:r>
                        <a:rPr lang="sv-SE" sz="800" baseline="0" dirty="0" smtClean="0"/>
                        <a:t> hjälp av HR</a:t>
                      </a:r>
                      <a:endParaRPr lang="sv-SE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6819" y="193539"/>
            <a:ext cx="5978095" cy="834016"/>
          </a:xfrm>
        </p:spPr>
        <p:txBody>
          <a:bodyPr/>
          <a:lstStyle/>
          <a:p>
            <a:r>
              <a:rPr lang="sv-SE" dirty="0" smtClean="0"/>
              <a:t>Plan för genomförande samt ansvarsområden forts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8413621"/>
              </p:ext>
            </p:extLst>
          </p:nvPr>
        </p:nvGraphicFramePr>
        <p:xfrm>
          <a:off x="617843" y="1151800"/>
          <a:ext cx="8079475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37"/>
                <a:gridCol w="529297"/>
                <a:gridCol w="855904"/>
                <a:gridCol w="840075"/>
                <a:gridCol w="1119310"/>
                <a:gridCol w="657152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Att göra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Status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Ansvarig styrgrupp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Ansvarig arbetsgrupp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Aktuellt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Datum klart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Dokumentation,</a:t>
                      </a:r>
                      <a:r>
                        <a:rPr lang="sv-SE" sz="800" baseline="0" dirty="0" smtClean="0"/>
                        <a:t> registrering och nationella vaccinationsregistret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Anneli Granberg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Maria Rångevall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Planeras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Kommunikationsplan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  <a:endParaRPr lang="sv-SE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Linda Forsberg Lilja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/>
                        <a:t>Väntar på godkännande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2020-12-04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Skapa sida på norrbotten.se samt Insidan för löpande information om vaccin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Linda Forsberg Lilja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Väntar på godkännande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2020-12-04</a:t>
                      </a:r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Säkerhet för patienter och personal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Anneli</a:t>
                      </a:r>
                      <a:r>
                        <a:rPr lang="sv-SE" sz="800" baseline="0" dirty="0" smtClean="0"/>
                        <a:t> Granberg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/>
                        <a:t>Rickard </a:t>
                      </a:r>
                      <a:r>
                        <a:rPr lang="sv-SE" sz="800" dirty="0" err="1" smtClean="0"/>
                        <a:t>Stewen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Rickard med på nationellt möte i veckan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Planera inköp och distribution av övrigt förbrukningsmaterial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Anders</a:t>
                      </a:r>
                      <a:r>
                        <a:rPr lang="sv-SE" sz="800" baseline="0" dirty="0" smtClean="0"/>
                        <a:t> Blomqvist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Anki Randeblad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Planera distribution</a:t>
                      </a:r>
                      <a:r>
                        <a:rPr lang="sv-SE" sz="800" baseline="0" dirty="0" smtClean="0"/>
                        <a:t> inom regionen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  <a:endParaRPr lang="sv-SE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Anders Bergström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Ewa Pettersson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Sammanställa genomförandeplan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Pågår</a:t>
                      </a:r>
                      <a:endParaRPr lang="sv-SE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Pia Näsvall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Kristina Österberg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 smtClean="0"/>
                        <a:t>Samlar</a:t>
                      </a:r>
                      <a:r>
                        <a:rPr lang="sv-SE" sz="800" baseline="0" dirty="0" smtClean="0"/>
                        <a:t> fakta i Teams för sammanställning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5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 Covid-19 genomförande-plan klar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676400"/>
            <a:ext cx="3164335" cy="2687637"/>
          </a:xfrm>
        </p:spPr>
        <p:txBody>
          <a:bodyPr/>
          <a:lstStyle/>
          <a:p>
            <a:r>
              <a:rPr lang="sv-SE" dirty="0" smtClean="0"/>
              <a:t>Genomförandeplan för Vaccin Covid-19 kommer vara klar inom de närmaste två veckorna, för att vi ska vara redo att börja vaccinera efter helgerna i januari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57" y="1404257"/>
            <a:ext cx="3106243" cy="310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Ompublicering utan ändringar</VersionComment>
    <NLLModifiedBy xmlns="http://schemas.microsoft.com/sharepoint/v3">Ella-Karin Blomqvist</NLLModifiedBy>
    <NLLDocumentIDValue xmlns="http://schemas.microsoft.com/sharepoint/v3">ARBGRP743-268216389-220</NLLDocumentIDValue>
    <NLLInformationclass xmlns="http://schemas.microsoft.com/sharepoint/v3">Publik</NLLInformationclass>
    <AnsvarigQuickpart xmlns="http://schemas.microsoft.com/sharepoint/v3">Anna Lind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2027-11-26T23:00:00+00:00</NLLThinningTime>
    <NLLPublishDateQuickpart xmlns="http://schemas.microsoft.com/sharepoint/v3">2024-11-27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NLLEstablishedByQuickpart xmlns="http://schemas.microsoft.com/sharepoint/v3">Linnéa Persson</NLLEstablishedByQuickpart>
    <NLLPublishDate xmlns="http://schemas.microsoft.com/sharepoint/v3">2024-11-26T23:00:00+00:00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4.0</NLLVersion>
    <NLLEstablishedBy xmlns="http://schemas.microsoft.com/sharepoint/v3">
      <UserInfo>
        <DisplayName>Linnéa Persson</DisplayName>
        <AccountId>1587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73a69b28-49f4-4b67-8842-dcaf068486b8</TermId>
        </TermInfo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201207</TermName>
          <TermId xmlns="http://schemas.microsoft.com/office/infopath/2007/PartnerControls">49755f12-550e-4a05-9567-930c2612f9fd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</Terms>
    </TaxKeywordTaxHTField>
    <_dlc_DocId xmlns="c7918ce9-5289-4a18-805d-4141408e948c">ARBGRP743-268216389-220</_dlc_DocId>
    <_dlc_DocIdUrl xmlns="c7918ce9-5289-4a18-805d-4141408e948c">
      <Url>http://spportal.extvis.local/process/administrativ/_layouts/15/DocIdRedir.aspx?ID=ARBGRP743-268216389-220</Url>
      <Description>ARBGRP743-268216389-220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2027-12-26T23:00:00+00:00</_dlc_ExpireDate>
    <VISResponsible xmlns="e1dec489-f745-4ed5-9c00-958a11aea6df">
      <UserInfo>
        <DisplayName>Anna Lind</DisplayName>
        <AccountId>620</AccountId>
        <AccountType/>
      </UserInfo>
    </VISResponsible>
    <VIS_DocumentId xmlns="e1dec489-f745-4ed5-9c00-958a11aea6df">
      <Url>https://samarbeta.nll.se/producentplats/lansstyrgrupp/_layouts/15/DocIdRedir.aspx?ID=ARBGRP743-268216389-220</Url>
      <Description>ARBGRP743-268216389-220</Description>
    </VIS_DocumentId>
    <DocumentStatus xmlns="e1dec489-f745-4ed5-9c00-958a11aea6df">
      <Url>https://samarbeta.nll.se/producentplats/lansstyrgrupp/_layouts/15/wrkstat.aspx?List=9a9a6252-6fd0-4333-8306-f1e7c6ba4dfa&amp;WorkflowInstanceName=ab41d987-3aec-4239-9734-0e5f0ca46e17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9B8D2-368E-4323-8D67-8D2154612350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b6d660f9-a3ef-44c8-ba62-20ceed2214d9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40D9F8-F78D-44F3-AE6A-B82A3A819369}"/>
</file>

<file path=customXml/itemProps4.xml><?xml version="1.0" encoding="utf-8"?>
<ds:datastoreItem xmlns:ds="http://schemas.openxmlformats.org/officeDocument/2006/customXml" ds:itemID="{DF336326-579C-4B7A-9A3A-AC24C7DE1B01}"/>
</file>

<file path=customXml/itemProps5.xml><?xml version="1.0" encoding="utf-8"?>
<ds:datastoreItem xmlns:ds="http://schemas.openxmlformats.org/officeDocument/2006/customXml" ds:itemID="{0F211230-0FD6-443E-B2D7-373F65B323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635</Words>
  <Application>Microsoft Office PowerPoint</Application>
  <PresentationFormat>Bildspel på skärmen (16:9)</PresentationFormat>
  <Paragraphs>200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Region Norrbotten_vit</vt:lpstr>
      <vt:lpstr>Vaccin Covid-19</vt:lpstr>
      <vt:lpstr>Ny organisation för styrgrupp och arbetsgrupp</vt:lpstr>
      <vt:lpstr>Information från FoHM 3 december</vt:lpstr>
      <vt:lpstr>Senaste prognos för vacciner nationellt</vt:lpstr>
      <vt:lpstr>Kräver olika hantering och distribution</vt:lpstr>
      <vt:lpstr>Prioritering</vt:lpstr>
      <vt:lpstr>Plan för genomförande samt ansvarsområden</vt:lpstr>
      <vt:lpstr>Plan för genomförande samt ansvarsområden forts</vt:lpstr>
      <vt:lpstr>Vaccination Covid-19 genomförande-plan 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 Covid 19</dc:title>
  <dc:creator>Kristina Österberg</dc:creator>
  <cp:keywords>2020; bilaga; LSG; 201207</cp:keywords>
  <cp:lastModifiedBy>Kristina Österberg</cp:lastModifiedBy>
  <cp:revision>294</cp:revision>
  <cp:lastPrinted>2020-04-05T17:50:21Z</cp:lastPrinted>
  <dcterms:created xsi:type="dcterms:W3CDTF">2017-03-16T14:21:56Z</dcterms:created>
  <dcterms:modified xsi:type="dcterms:W3CDTF">2020-12-07T14:24:01Z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7816;#Länsstyrgrupp|40c9582e-9040-4ee0-a5ab-267ced39ceea</vt:lpwstr>
  </property>
  <property fmtid="{D5CDD505-2E9C-101B-9397-08002B2CF9AE}" pid="3" name="TaxKeyword">
    <vt:lpwstr>8747;#2020|73a69b28-49f4-4b67-8842-dcaf068486b8;#5037;#bilaga|09e5e4fc-28b8-4ab6-9df1-18814299f0ed;#10167;#201207|49755f12-550e-4a05-9567-930c2612f9fd;#7815;#LSG|ba7f548d-7cc9-4dc7-aa8a-c5f8cc10d00e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Url">
    <vt:lpwstr/>
  </property>
  <property fmtid="{D5CDD505-2E9C-101B-9397-08002B2CF9AE}" pid="50" name="NLLProjectStatus">
    <vt:lpwstr/>
  </property>
  <property fmtid="{D5CDD505-2E9C-101B-9397-08002B2CF9AE}" pid="51" name="NLLSteeringGroup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TaxCatchAll">
    <vt:lpwstr>7816;#Länsstyrgrupp|40c9582e-9040-4ee0-a5ab-267ced39ceea;#7815;#LSG;#8747;#2020;#5037;#bilaga;#1021;#Presentation|981e6eac-a633-4de2-91a2-d5e48e1c0d00;#10167;#201207</vt:lpwstr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_dlc_policyId">
    <vt:lpwstr>0x010100D7963E0E5B7A40E5AEA07389401D709F007B1238BBD93543428C20870054E92DBF|1214505165</vt:lpwstr>
  </property>
  <property fmtid="{D5CDD505-2E9C-101B-9397-08002B2CF9AE}" pid="80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DocIdItemGuid">
    <vt:lpwstr>48f6dfe0-b609-4718-8669-283b1c4a7a78</vt:lpwstr>
  </property>
  <property fmtid="{D5CDD505-2E9C-101B-9397-08002B2CF9AE}" pid="83" name="_dlc_ItemStageId">
    <vt:lpwstr/>
  </property>
  <property fmtid="{D5CDD505-2E9C-101B-9397-08002B2CF9AE}" pid="85" name="Order">
    <vt:r8>3199900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