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5"/>
  </p:notesMasterIdLst>
  <p:handoutMasterIdLst>
    <p:handoutMasterId r:id="rId16"/>
  </p:handoutMasterIdLst>
  <p:sldIdLst>
    <p:sldId id="321" r:id="rId6"/>
    <p:sldId id="323" r:id="rId7"/>
    <p:sldId id="324" r:id="rId8"/>
    <p:sldId id="325" r:id="rId9"/>
    <p:sldId id="328" r:id="rId10"/>
    <p:sldId id="330" r:id="rId11"/>
    <p:sldId id="326" r:id="rId12"/>
    <p:sldId id="327" r:id="rId13"/>
    <p:sldId id="329" r:id="rId14"/>
  </p:sldIdLst>
  <p:sldSz cx="9144000" cy="5143500" type="screen16x9"/>
  <p:notesSz cx="6669088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49">
          <p15:clr>
            <a:srgbClr val="A4A3A4"/>
          </p15:clr>
        </p15:guide>
        <p15:guide id="2" pos="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C55B"/>
    <a:srgbClr val="0070C0"/>
    <a:srgbClr val="80225E"/>
    <a:srgbClr val="1FD5F9"/>
    <a:srgbClr val="28CAF0"/>
    <a:srgbClr val="40D1D8"/>
    <a:srgbClr val="155697"/>
    <a:srgbClr val="000000"/>
    <a:srgbClr val="D0E6CF"/>
    <a:srgbClr val="0096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434" autoAdjust="0"/>
  </p:normalViewPr>
  <p:slideViewPr>
    <p:cSldViewPr snapToGrid="0" showGuides="1">
      <p:cViewPr varScale="1">
        <p:scale>
          <a:sx n="93" d="100"/>
          <a:sy n="93" d="100"/>
        </p:scale>
        <p:origin x="630" y="90"/>
      </p:cViewPr>
      <p:guideLst>
        <p:guide orient="horz" pos="2749"/>
        <p:guide pos="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5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9251" cy="498475"/>
          </a:xfrm>
          <a:prstGeom prst="rect">
            <a:avLst/>
          </a:prstGeom>
        </p:spPr>
        <p:txBody>
          <a:bodyPr vert="horz" lIns="91018" tIns="45509" rIns="91018" bIns="45509" rtlCol="0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49" y="2"/>
            <a:ext cx="2889251" cy="498475"/>
          </a:xfrm>
          <a:prstGeom prst="rect">
            <a:avLst/>
          </a:prstGeom>
        </p:spPr>
        <p:txBody>
          <a:bodyPr vert="horz" lIns="91018" tIns="45509" rIns="91018" bIns="45509" rtlCol="0"/>
          <a:lstStyle>
            <a:lvl1pPr algn="r">
              <a:defRPr sz="1100"/>
            </a:lvl1pPr>
          </a:lstStyle>
          <a:p>
            <a:fld id="{57E0184E-248E-4194-8A42-012A4E338B15}" type="datetimeFigureOut">
              <a:rPr lang="sv-SE" smtClean="0"/>
              <a:t>2020-12-07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1" cy="498475"/>
          </a:xfrm>
          <a:prstGeom prst="rect">
            <a:avLst/>
          </a:prstGeom>
        </p:spPr>
        <p:txBody>
          <a:bodyPr vert="horz" lIns="91018" tIns="45509" rIns="91018" bIns="45509" rtlCol="0" anchor="b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49" y="9429750"/>
            <a:ext cx="2889251" cy="498475"/>
          </a:xfrm>
          <a:prstGeom prst="rect">
            <a:avLst/>
          </a:prstGeom>
        </p:spPr>
        <p:txBody>
          <a:bodyPr vert="horz" lIns="91018" tIns="45509" rIns="91018" bIns="45509" rtlCol="0" anchor="b"/>
          <a:lstStyle>
            <a:lvl1pPr algn="r">
              <a:defRPr sz="1100"/>
            </a:lvl1pPr>
          </a:lstStyle>
          <a:p>
            <a:fld id="{54D824C1-D362-41FD-A2BE-2BFAD9C4A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7018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89938" cy="496412"/>
          </a:xfrm>
          <a:prstGeom prst="rect">
            <a:avLst/>
          </a:prstGeom>
        </p:spPr>
        <p:txBody>
          <a:bodyPr vert="horz" lIns="90695" tIns="45347" rIns="90695" bIns="45347" rtlCol="0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9" y="2"/>
            <a:ext cx="2889938" cy="496412"/>
          </a:xfrm>
          <a:prstGeom prst="rect">
            <a:avLst/>
          </a:prstGeom>
        </p:spPr>
        <p:txBody>
          <a:bodyPr vert="horz" lIns="90695" tIns="45347" rIns="90695" bIns="45347" rtlCol="0"/>
          <a:lstStyle>
            <a:lvl1pPr algn="r">
              <a:defRPr sz="1100"/>
            </a:lvl1pPr>
          </a:lstStyle>
          <a:p>
            <a:fld id="{CFE5F691-4DA6-4E7E-88E0-0B0E5F6DDD4C}" type="datetimeFigureOut">
              <a:rPr lang="sv-SE" smtClean="0"/>
              <a:t>2020-12-07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5" tIns="45347" rIns="90695" bIns="45347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715909"/>
            <a:ext cx="5335270" cy="4467701"/>
          </a:xfrm>
          <a:prstGeom prst="rect">
            <a:avLst/>
          </a:prstGeom>
        </p:spPr>
        <p:txBody>
          <a:bodyPr vert="horz" lIns="90695" tIns="45347" rIns="90695" bIns="45347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2" y="9430093"/>
            <a:ext cx="2889938" cy="496412"/>
          </a:xfrm>
          <a:prstGeom prst="rect">
            <a:avLst/>
          </a:prstGeom>
        </p:spPr>
        <p:txBody>
          <a:bodyPr vert="horz" lIns="90695" tIns="45347" rIns="90695" bIns="45347" rtlCol="0" anchor="b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9" y="9430093"/>
            <a:ext cx="2889938" cy="496412"/>
          </a:xfrm>
          <a:prstGeom prst="rect">
            <a:avLst/>
          </a:prstGeom>
        </p:spPr>
        <p:txBody>
          <a:bodyPr vert="horz" lIns="90695" tIns="45347" rIns="90695" bIns="45347" rtlCol="0" anchor="b"/>
          <a:lstStyle>
            <a:lvl1pPr algn="r">
              <a:defRPr sz="1100"/>
            </a:lvl1pPr>
          </a:lstStyle>
          <a:p>
            <a:fld id="{FB0CB7F7-2DE7-442F-B621-87F2D8E04F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5747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 för 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12"/>
          <p:cNvSpPr txBox="1">
            <a:spLocks/>
          </p:cNvSpPr>
          <p:nvPr userDrawn="1"/>
        </p:nvSpPr>
        <p:spPr>
          <a:xfrm>
            <a:off x="1046759" y="1884385"/>
            <a:ext cx="3551646" cy="1027480"/>
          </a:xfrm>
          <a:prstGeom prst="rect">
            <a:avLst/>
          </a:prstGeom>
        </p:spPr>
        <p:txBody>
          <a:bodyPr/>
          <a:lstStyle>
            <a:lvl1pPr marL="285750" indent="-285750" algn="l" defTabSz="762000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6575" indent="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90700" indent="-1762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charset="0"/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4238" indent="-873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84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6pPr>
            <a:lvl7pPr marL="28956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7pPr>
            <a:lvl8pPr marL="33528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8pPr>
            <a:lvl9pPr marL="38100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v-SE" sz="1400" b="1" kern="0" dirty="0" smtClean="0">
                <a:solidFill>
                  <a:srgbClr val="155697"/>
                </a:solidFill>
              </a:rPr>
              <a:t>Skapa ny sida</a:t>
            </a:r>
          </a:p>
          <a:p>
            <a:pPr marL="285750" indent="-285750">
              <a:spcBef>
                <a:spcPts val="160"/>
              </a:spcBef>
            </a:pPr>
            <a:r>
              <a:rPr lang="sv-SE" sz="1200" b="0" u="none" kern="0" dirty="0" smtClean="0"/>
              <a:t>I menyn </a:t>
            </a:r>
            <a:r>
              <a:rPr lang="sv-SE" sz="1200" b="1" u="none" kern="0" dirty="0" smtClean="0"/>
              <a:t>Start</a:t>
            </a:r>
            <a:r>
              <a:rPr lang="sv-SE" sz="1200" b="1" u="none" kern="0" baseline="0" dirty="0" smtClean="0"/>
              <a:t> </a:t>
            </a:r>
            <a:r>
              <a:rPr lang="sv-SE" sz="1200" b="0" u="none" kern="0" baseline="0" dirty="0" smtClean="0"/>
              <a:t>hittar du</a:t>
            </a:r>
            <a:r>
              <a:rPr lang="sv-SE" sz="1200" b="1" u="none" kern="0" baseline="0" dirty="0" smtClean="0"/>
              <a:t> </a:t>
            </a:r>
            <a:r>
              <a:rPr lang="sv-SE" sz="1200" b="0" i="1" u="none" kern="0" baseline="0" dirty="0" smtClean="0"/>
              <a:t>Ny bild</a:t>
            </a:r>
            <a:r>
              <a:rPr lang="sv-SE" sz="1200" b="0" u="none" kern="0" baseline="0" dirty="0" smtClean="0"/>
              <a:t>.</a:t>
            </a:r>
            <a:r>
              <a:rPr lang="sv-SE" sz="1200" b="0" u="none" kern="0" dirty="0" smtClean="0"/>
              <a:t> </a:t>
            </a:r>
          </a:p>
          <a:p>
            <a:pPr marL="285750" indent="-285750">
              <a:spcBef>
                <a:spcPts val="160"/>
              </a:spcBef>
            </a:pPr>
            <a:r>
              <a:rPr lang="sv-SE" sz="1200" i="0" u="none" kern="0" dirty="0" smtClean="0"/>
              <a:t>Klicka på pilen</a:t>
            </a:r>
            <a:r>
              <a:rPr lang="sv-SE" sz="1200" i="0" u="none" kern="0" baseline="0" dirty="0" smtClean="0"/>
              <a:t> och välj den </a:t>
            </a:r>
            <a:r>
              <a:rPr lang="sv-SE" sz="1200" i="0" u="none" kern="0" baseline="0" dirty="0" err="1" smtClean="0"/>
              <a:t>sidmall</a:t>
            </a:r>
            <a:r>
              <a:rPr lang="sv-SE" sz="1200" i="0" u="none" kern="0" baseline="0" dirty="0" smtClean="0"/>
              <a:t> du behöver.</a:t>
            </a:r>
            <a:endParaRPr lang="sv-SE" sz="1400" i="0" u="none" kern="0" baseline="0" dirty="0" smtClean="0"/>
          </a:p>
          <a:p>
            <a:endParaRPr lang="sv-SE" sz="1400" i="0" u="none" kern="0" baseline="0" dirty="0" smtClean="0"/>
          </a:p>
          <a:p>
            <a:endParaRPr lang="sv-SE" sz="1400" i="0" u="none" kern="0" baseline="0" dirty="0" smtClean="0"/>
          </a:p>
          <a:p>
            <a:endParaRPr lang="sv-SE" sz="1400" i="0" u="none" kern="0" baseline="0" dirty="0" smtClean="0"/>
          </a:p>
          <a:p>
            <a:pPr marL="228600" marR="0" indent="-228600" algn="l" defTabSz="762000" rtl="0" eaLnBrk="1" fontAlgn="base" latinLnBrk="0" hangingPunct="1">
              <a:lnSpc>
                <a:spcPct val="100000"/>
              </a:lnSpc>
              <a:spcBef>
                <a:spcPts val="160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endParaRPr lang="sv-SE" sz="1200" kern="0" dirty="0" smtClean="0"/>
          </a:p>
          <a:p>
            <a:pPr marL="0" indent="0">
              <a:buNone/>
            </a:pPr>
            <a:endParaRPr lang="sv-SE" sz="1200" kern="0" dirty="0" smtClean="0"/>
          </a:p>
          <a:p>
            <a:pPr marL="0" indent="0">
              <a:buNone/>
            </a:pPr>
            <a:endParaRPr lang="sv-SE" sz="1200" kern="0" dirty="0" smtClean="0"/>
          </a:p>
          <a:p>
            <a:pPr marL="0" indent="0">
              <a:buNone/>
            </a:pPr>
            <a:endParaRPr lang="sv-SE" sz="1200" kern="0" dirty="0" smtClean="0"/>
          </a:p>
          <a:p>
            <a:pPr marL="0" indent="0">
              <a:buNone/>
            </a:pPr>
            <a:endParaRPr lang="sv-SE" sz="1200" kern="0" dirty="0"/>
          </a:p>
          <a:p>
            <a:endParaRPr lang="sv-SE" sz="1400" kern="0" dirty="0" smtClean="0"/>
          </a:p>
        </p:txBody>
      </p:sp>
      <p:sp>
        <p:nvSpPr>
          <p:cNvPr id="5" name="Rubrik 8"/>
          <p:cNvSpPr txBox="1">
            <a:spLocks/>
          </p:cNvSpPr>
          <p:nvPr userDrawn="1"/>
        </p:nvSpPr>
        <p:spPr>
          <a:xfrm>
            <a:off x="1034250" y="581288"/>
            <a:ext cx="5619750" cy="465534"/>
          </a:xfrm>
          <a:prstGeom prst="rect">
            <a:avLst/>
          </a:prstGeom>
        </p:spPr>
        <p:txBody>
          <a:bodyPr/>
          <a:lstStyle>
            <a:lvl1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2pPr>
            <a:lvl3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3pPr>
            <a:lvl4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4pPr>
            <a:lvl5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5pPr>
            <a:lvl6pPr marL="4572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6pPr>
            <a:lvl7pPr marL="9144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7pPr>
            <a:lvl8pPr marL="13716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8pPr>
            <a:lvl9pPr marL="18288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9pPr>
          </a:lstStyle>
          <a:p>
            <a:r>
              <a:rPr lang="sv-SE" kern="0" dirty="0" smtClean="0"/>
              <a:t>Våra nya mallar</a:t>
            </a:r>
            <a:endParaRPr lang="sv-SE" kern="0" dirty="0"/>
          </a:p>
        </p:txBody>
      </p:sp>
      <p:grpSp>
        <p:nvGrpSpPr>
          <p:cNvPr id="17" name="Grupp 16"/>
          <p:cNvGrpSpPr/>
          <p:nvPr userDrawn="1"/>
        </p:nvGrpSpPr>
        <p:grpSpPr>
          <a:xfrm>
            <a:off x="1153326" y="2947015"/>
            <a:ext cx="1761936" cy="992330"/>
            <a:chOff x="1545535" y="1656085"/>
            <a:chExt cx="1990725" cy="1085850"/>
          </a:xfrm>
        </p:grpSpPr>
        <p:pic>
          <p:nvPicPr>
            <p:cNvPr id="6" name="Bildobjekt 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5535" y="1656085"/>
              <a:ext cx="1990725" cy="10858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" name="Ellips 1"/>
            <p:cNvSpPr/>
            <p:nvPr userDrawn="1"/>
          </p:nvSpPr>
          <p:spPr bwMode="auto">
            <a:xfrm>
              <a:off x="2647464" y="2404704"/>
              <a:ext cx="152380" cy="152380"/>
            </a:xfrm>
            <a:prstGeom prst="ellipse">
              <a:avLst/>
            </a:prstGeom>
            <a:noFill/>
            <a:ln w="127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49" name="Grupp 48"/>
          <p:cNvGrpSpPr/>
          <p:nvPr userDrawn="1"/>
        </p:nvGrpSpPr>
        <p:grpSpPr>
          <a:xfrm>
            <a:off x="4584348" y="2911864"/>
            <a:ext cx="1761936" cy="999291"/>
            <a:chOff x="1563890" y="3912629"/>
            <a:chExt cx="1990725" cy="1085850"/>
          </a:xfrm>
        </p:grpSpPr>
        <p:pic>
          <p:nvPicPr>
            <p:cNvPr id="30" name="Bildobjekt 2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3890" y="3912629"/>
              <a:ext cx="1990725" cy="10858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4" name="Rektangel 43"/>
            <p:cNvSpPr/>
            <p:nvPr userDrawn="1"/>
          </p:nvSpPr>
          <p:spPr bwMode="auto">
            <a:xfrm>
              <a:off x="2802016" y="4183582"/>
              <a:ext cx="736413" cy="215328"/>
            </a:xfrm>
            <a:prstGeom prst="rect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600" b="0" i="0" u="none" strike="noStrike" cap="none" normalizeH="0" baseline="0" smtClean="0">
                <a:ln>
                  <a:noFill/>
                </a:ln>
                <a:noFill/>
                <a:effectLst/>
                <a:latin typeface="Arial" charset="0"/>
              </a:endParaRPr>
            </a:p>
          </p:txBody>
        </p:sp>
      </p:grpSp>
      <p:sp>
        <p:nvSpPr>
          <p:cNvPr id="15" name="Rektangel 14"/>
          <p:cNvSpPr/>
          <p:nvPr userDrawn="1"/>
        </p:nvSpPr>
        <p:spPr>
          <a:xfrm>
            <a:off x="4501299" y="1884384"/>
            <a:ext cx="4572000" cy="91307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sz="1400" b="1" kern="0" dirty="0" smtClean="0">
                <a:solidFill>
                  <a:srgbClr val="155697"/>
                </a:solidFill>
              </a:rPr>
              <a:t>Ändra mall på en befintlig sida</a:t>
            </a:r>
          </a:p>
          <a:p>
            <a:pPr marL="171450" indent="-171450">
              <a:spcBef>
                <a:spcPts val="160"/>
              </a:spcBef>
              <a:buFont typeface="Arial" panose="020B0604020202020204" pitchFamily="34" charset="0"/>
              <a:buChar char="•"/>
            </a:pPr>
            <a:r>
              <a:rPr lang="sv-SE" sz="1200" b="0" u="none" kern="0" dirty="0" smtClean="0"/>
              <a:t>Markera den sida i presentationen som du </a:t>
            </a:r>
            <a:br>
              <a:rPr lang="sv-SE" sz="1200" b="0" u="none" kern="0" dirty="0" smtClean="0"/>
            </a:br>
            <a:r>
              <a:rPr lang="sv-SE" sz="1200" b="0" u="none" kern="0" dirty="0" smtClean="0"/>
              <a:t>vill byta </a:t>
            </a:r>
            <a:r>
              <a:rPr lang="sv-SE" sz="1200" b="0" u="none" kern="0" dirty="0" err="1" smtClean="0"/>
              <a:t>sidmall</a:t>
            </a:r>
            <a:r>
              <a:rPr lang="sv-SE" sz="1200" b="0" u="none" kern="0" dirty="0" smtClean="0"/>
              <a:t> på. </a:t>
            </a:r>
          </a:p>
          <a:p>
            <a:pPr marL="171450" marR="0" indent="-171450" algn="l" defTabSz="762000" rtl="0" eaLnBrk="1" fontAlgn="base" latinLnBrk="0" hangingPunct="1">
              <a:lnSpc>
                <a:spcPct val="100000"/>
              </a:lnSpc>
              <a:spcBef>
                <a:spcPts val="160"/>
              </a:spcBef>
              <a:spcAft>
                <a:spcPct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0" u="none" kern="0" dirty="0" smtClean="0"/>
              <a:t>Gå</a:t>
            </a:r>
            <a:r>
              <a:rPr lang="sv-SE" sz="1200" b="0" u="none" kern="0" baseline="0" dirty="0" smtClean="0"/>
              <a:t> upp till menyn </a:t>
            </a:r>
            <a:r>
              <a:rPr lang="sv-SE" sz="1200" b="1" u="none" kern="0" dirty="0" smtClean="0"/>
              <a:t>Start</a:t>
            </a:r>
            <a:r>
              <a:rPr lang="sv-SE" sz="1200" b="1" u="none" kern="0" baseline="0" dirty="0" smtClean="0"/>
              <a:t> </a:t>
            </a:r>
            <a:r>
              <a:rPr lang="sv-SE" sz="1200" b="0" u="none" kern="0" baseline="0" dirty="0" smtClean="0"/>
              <a:t>och välj</a:t>
            </a:r>
            <a:r>
              <a:rPr lang="sv-SE" sz="1200" b="1" u="none" kern="0" baseline="0" dirty="0" smtClean="0"/>
              <a:t> </a:t>
            </a:r>
            <a:r>
              <a:rPr lang="sv-SE" sz="1200" b="0" i="1" u="none" kern="0" baseline="0" dirty="0" smtClean="0"/>
              <a:t>Layout</a:t>
            </a:r>
            <a:r>
              <a:rPr lang="sv-SE" sz="1200" b="0" u="none" kern="0" baseline="0" dirty="0" smtClean="0"/>
              <a:t>.</a:t>
            </a:r>
            <a:r>
              <a:rPr lang="sv-SE" sz="1200" b="0" u="none" kern="0" dirty="0" smtClean="0"/>
              <a:t> </a:t>
            </a:r>
          </a:p>
        </p:txBody>
      </p:sp>
      <p:sp>
        <p:nvSpPr>
          <p:cNvPr id="11" name="Platshållare för text 12"/>
          <p:cNvSpPr txBox="1">
            <a:spLocks/>
          </p:cNvSpPr>
          <p:nvPr userDrawn="1"/>
        </p:nvSpPr>
        <p:spPr>
          <a:xfrm>
            <a:off x="1051491" y="1139021"/>
            <a:ext cx="6419585" cy="691441"/>
          </a:xfrm>
          <a:prstGeom prst="rect">
            <a:avLst/>
          </a:prstGeom>
        </p:spPr>
        <p:txBody>
          <a:bodyPr/>
          <a:lstStyle>
            <a:lvl1pPr marL="285750" indent="-285750" algn="l" defTabSz="762000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6575" indent="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90700" indent="-1762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charset="0"/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4238" indent="-873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84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6pPr>
            <a:lvl7pPr marL="28956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7pPr>
            <a:lvl8pPr marL="33528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8pPr>
            <a:lvl9pPr marL="38100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spcBef>
                <a:spcPts val="160"/>
              </a:spcBef>
              <a:buNone/>
            </a:pPr>
            <a:r>
              <a:rPr lang="sv-SE" sz="1200" b="1" i="0" u="none" kern="0" baseline="0" dirty="0" smtClean="0"/>
              <a:t>Det finns två gemensamma powerpointmallar för organisationen, en blå och en vit. Du hittar båda i VIS. Avsändaren är Region Norrbotten, oavsett vilken division vi tillhör. Använd de befintliga sidmallarna (layout) så långt det är möjligt.</a:t>
            </a:r>
            <a:endParaRPr lang="sv-SE" sz="1400" i="0" u="none" kern="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851852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8467"/>
            <a:ext cx="9144000" cy="51519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132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Helbild med text ovanp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519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2001" y="734616"/>
            <a:ext cx="3590925" cy="2065734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368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233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el &amp; presentatö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319002" y="1084333"/>
            <a:ext cx="6497905" cy="1011503"/>
          </a:xfrm>
          <a:prstGeom prst="rect">
            <a:avLst/>
          </a:prstGeom>
        </p:spPr>
        <p:txBody>
          <a:bodyPr anchor="b"/>
          <a:lstStyle>
            <a:lvl1pPr algn="ctr">
              <a:defRPr sz="3200" b="1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text 12"/>
          <p:cNvSpPr>
            <a:spLocks noGrp="1"/>
          </p:cNvSpPr>
          <p:nvPr>
            <p:ph type="body" sz="quarter" idx="14"/>
          </p:nvPr>
        </p:nvSpPr>
        <p:spPr>
          <a:xfrm>
            <a:off x="1319002" y="2127489"/>
            <a:ext cx="6505997" cy="68853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93923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8"/>
          <p:cNvSpPr>
            <a:spLocks noGrp="1"/>
          </p:cNvSpPr>
          <p:nvPr>
            <p:ph type="title"/>
          </p:nvPr>
        </p:nvSpPr>
        <p:spPr>
          <a:xfrm>
            <a:off x="1592722" y="384370"/>
            <a:ext cx="5978095" cy="834016"/>
          </a:xfrm>
          <a:prstGeom prst="rect">
            <a:avLst/>
          </a:prstGeom>
        </p:spPr>
        <p:txBody>
          <a:bodyPr anchor="b" anchorCtr="0"/>
          <a:lstStyle>
            <a:lvl1pPr>
              <a:defRPr sz="2400" b="1" baseline="0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6" name="Platshållare för innehåll 2"/>
          <p:cNvSpPr>
            <a:spLocks noGrp="1"/>
          </p:cNvSpPr>
          <p:nvPr>
            <p:ph sz="half" idx="1"/>
          </p:nvPr>
        </p:nvSpPr>
        <p:spPr>
          <a:xfrm>
            <a:off x="1592722" y="1314954"/>
            <a:ext cx="5978096" cy="3049084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44556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ra figur elle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4534" y="355600"/>
            <a:ext cx="6917266" cy="40084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36789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igur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8"/>
          <p:cNvSpPr>
            <a:spLocks noGrp="1"/>
          </p:cNvSpPr>
          <p:nvPr>
            <p:ph type="title"/>
          </p:nvPr>
        </p:nvSpPr>
        <p:spPr>
          <a:xfrm>
            <a:off x="5494493" y="439043"/>
            <a:ext cx="3197701" cy="607580"/>
          </a:xfrm>
          <a:prstGeom prst="rect">
            <a:avLst/>
          </a:prstGeom>
        </p:spPr>
        <p:txBody>
          <a:bodyPr anchor="b" anchorCtr="0"/>
          <a:lstStyle>
            <a:lvl1pPr>
              <a:defRPr sz="2000" b="1" baseline="0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innehåll 2"/>
          <p:cNvSpPr>
            <a:spLocks noGrp="1"/>
          </p:cNvSpPr>
          <p:nvPr>
            <p:ph sz="half" idx="1"/>
          </p:nvPr>
        </p:nvSpPr>
        <p:spPr>
          <a:xfrm>
            <a:off x="525982" y="440267"/>
            <a:ext cx="4879497" cy="392377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600" baseline="0">
                <a:latin typeface="+mn-lt"/>
              </a:defRPr>
            </a:lvl1pPr>
            <a:lvl2pPr marL="536575" indent="0">
              <a:buNone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/>
          </p:nvPr>
        </p:nvSpPr>
        <p:spPr>
          <a:xfrm>
            <a:off x="5494492" y="1065562"/>
            <a:ext cx="3212538" cy="3298475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61013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Foto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495300" y="2585971"/>
            <a:ext cx="200977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sv-SE" sz="1100" dirty="0" smtClean="0"/>
              <a:t>OBS! Om du behöver justera bilden inom ramen – dubbelklicka på bilden och välj verktyget ”Beskär” som dyker upp i menyn.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8500" y="258945"/>
            <a:ext cx="5295900" cy="825388"/>
          </a:xfrm>
          <a:prstGeom prst="rect">
            <a:avLst/>
          </a:prstGeom>
        </p:spPr>
        <p:txBody>
          <a:bodyPr anchor="b"/>
          <a:lstStyle>
            <a:lvl1pPr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2857500" cy="51435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/>
          </p:nvPr>
        </p:nvSpPr>
        <p:spPr>
          <a:xfrm>
            <a:off x="3234389" y="1168401"/>
            <a:ext cx="5300190" cy="3195638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5769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72448" y="348300"/>
            <a:ext cx="7550022" cy="742660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83211" y="1257840"/>
            <a:ext cx="3557174" cy="309439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 flipH="1">
            <a:off x="4434107" y="1284703"/>
            <a:ext cx="22878" cy="305677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rgbClr val="6A6C63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Content Placeholder 2"/>
          <p:cNvSpPr>
            <a:spLocks noGrp="1"/>
          </p:cNvSpPr>
          <p:nvPr>
            <p:ph sz="half" idx="10"/>
          </p:nvPr>
        </p:nvSpPr>
        <p:spPr>
          <a:xfrm>
            <a:off x="4665297" y="1257840"/>
            <a:ext cx="3557174" cy="309439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3931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Jämförels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72448" y="247552"/>
            <a:ext cx="7560784" cy="77495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FontTx/>
              <a:buNone/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83210" y="1647196"/>
            <a:ext cx="3664797" cy="26994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1"/>
          </p:nvPr>
        </p:nvSpPr>
        <p:spPr>
          <a:xfrm>
            <a:off x="669464" y="1043308"/>
            <a:ext cx="3702264" cy="4810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555069" y="1648910"/>
            <a:ext cx="3690650" cy="26994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64979" y="1045022"/>
            <a:ext cx="3680739" cy="4810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677333" y="1591733"/>
            <a:ext cx="3691467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Rak 9"/>
          <p:cNvCxnSpPr/>
          <p:nvPr userDrawn="1"/>
        </p:nvCxnSpPr>
        <p:spPr bwMode="auto">
          <a:xfrm>
            <a:off x="4555068" y="1591733"/>
            <a:ext cx="3691467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96424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43833"/>
            <a:ext cx="5486400" cy="603250"/>
          </a:xfrm>
          <a:prstGeom prst="rect">
            <a:avLst/>
          </a:prstGeom>
        </p:spPr>
        <p:txBody>
          <a:bodyPr anchor="t" anchorCtr="0"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2288" y="3315204"/>
            <a:ext cx="5486400" cy="425450"/>
          </a:xfrm>
          <a:prstGeom prst="rect">
            <a:avLst/>
          </a:prstGeom>
        </p:spPr>
        <p:txBody>
          <a:bodyPr anchor="b" anchorCtr="0"/>
          <a:lstStyle>
            <a:lvl1pPr>
              <a:defRPr sz="16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809276" y="338665"/>
            <a:ext cx="5455123" cy="2929834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6198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179388" y="4731544"/>
            <a:ext cx="2087562" cy="27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defTabSz="762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600" dirty="0">
                <a:solidFill>
                  <a:srgbClr val="969696"/>
                </a:solidFill>
              </a:rPr>
              <a:t/>
            </a:r>
            <a:br>
              <a:rPr lang="sv-SE" sz="600" dirty="0">
                <a:solidFill>
                  <a:srgbClr val="969696"/>
                </a:solidFill>
              </a:rPr>
            </a:br>
            <a:endParaRPr lang="sv-SE" sz="600" dirty="0">
              <a:solidFill>
                <a:srgbClr val="969696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522" y="4568759"/>
            <a:ext cx="1537487" cy="32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3" r:id="rId2"/>
    <p:sldLayoutId id="2147483671" r:id="rId3"/>
    <p:sldLayoutId id="2147483678" r:id="rId4"/>
    <p:sldLayoutId id="2147483672" r:id="rId5"/>
    <p:sldLayoutId id="2147483662" r:id="rId6"/>
    <p:sldLayoutId id="2147483674" r:id="rId7"/>
    <p:sldLayoutId id="2147483677" r:id="rId8"/>
    <p:sldLayoutId id="2147483676" r:id="rId9"/>
    <p:sldLayoutId id="2147483664" r:id="rId10"/>
    <p:sldLayoutId id="2147483680" r:id="rId11"/>
    <p:sldLayoutId id="2147483679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9pPr>
    </p:titleStyle>
    <p:bodyStyle>
      <a:lvl1pPr marL="107950" indent="-107950" algn="l" defTabSz="762000" rtl="0" eaLnBrk="1" fontAlgn="base" hangingPunct="1">
        <a:spcBef>
          <a:spcPct val="100000"/>
        </a:spcBef>
        <a:spcAft>
          <a:spcPct val="0"/>
        </a:spcAft>
        <a:buClr>
          <a:schemeClr val="tx2"/>
        </a:buClr>
        <a:buFont typeface="Arial" charset="0"/>
        <a:buChar char="•"/>
        <a:defRPr sz="16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18415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1600">
          <a:solidFill>
            <a:schemeClr val="tx2"/>
          </a:solidFill>
          <a:latin typeface="+mn-lt"/>
        </a:defRPr>
      </a:lvl2pPr>
      <a:lvl3pPr marL="1257300" indent="-873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5000"/>
        <a:buFont typeface="Arial" charset="0"/>
        <a:buChar char="•"/>
        <a:defRPr sz="1600">
          <a:solidFill>
            <a:schemeClr val="tx2"/>
          </a:solidFill>
          <a:latin typeface="+mn-lt"/>
        </a:defRPr>
      </a:lvl3pPr>
      <a:lvl4pPr marL="1790700" indent="-1762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Arial" charset="0"/>
        <a:buChar char="–"/>
        <a:defRPr sz="1600">
          <a:solidFill>
            <a:schemeClr val="tx2"/>
          </a:solidFill>
          <a:latin typeface="+mn-lt"/>
        </a:defRPr>
      </a:lvl4pPr>
      <a:lvl5pPr marL="2154238" indent="-873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Arial" charset="0"/>
        <a:buChar char="•"/>
        <a:defRPr sz="1600">
          <a:solidFill>
            <a:schemeClr val="tx2"/>
          </a:solidFill>
          <a:latin typeface="+mn-lt"/>
        </a:defRPr>
      </a:lvl5pPr>
      <a:lvl6pPr marL="24384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6pPr>
      <a:lvl7pPr marL="28956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7pPr>
      <a:lvl8pPr marL="33528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8pPr>
      <a:lvl9pPr marL="38100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ristina.osterberg@norrbotten.s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Vaccin </a:t>
            </a:r>
            <a:r>
              <a:rPr lang="sv-SE" dirty="0" smtClean="0"/>
              <a:t>Covid-19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smtClean="0"/>
              <a:t>Länsstyrgruppen 2020-12-07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200498" y="4155386"/>
            <a:ext cx="56789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800" b="1" dirty="0">
                <a:solidFill>
                  <a:srgbClr val="80808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Kristina Österberg</a:t>
            </a:r>
            <a:endParaRPr lang="sv-SE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v-SE" sz="800" i="1" dirty="0">
                <a:solidFill>
                  <a:srgbClr val="80808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Projektledare</a:t>
            </a:r>
            <a:endParaRPr lang="sv-SE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v-SE" sz="800" dirty="0">
                <a:solidFill>
                  <a:srgbClr val="80808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Projektkontoret</a:t>
            </a:r>
            <a:br>
              <a:rPr lang="sv-SE" sz="800" dirty="0">
                <a:solidFill>
                  <a:srgbClr val="80808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800" dirty="0">
                <a:solidFill>
                  <a:srgbClr val="80808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 Norrbotten</a:t>
            </a:r>
            <a:endParaRPr lang="sv-SE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v-SE" sz="800" dirty="0" smtClean="0">
                <a:solidFill>
                  <a:srgbClr val="80808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076-126 </a:t>
            </a:r>
            <a:r>
              <a:rPr lang="sv-SE" sz="800" dirty="0">
                <a:solidFill>
                  <a:srgbClr val="80808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90 79</a:t>
            </a:r>
            <a:endParaRPr lang="sv-SE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v-SE" sz="800" dirty="0">
                <a:solidFill>
                  <a:srgbClr val="0563C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Kristina.osterberg@norrbotten.se</a:t>
            </a:r>
            <a:endParaRPr lang="sv-SE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2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Ny organisation för styrgrupp och arbetsgrupp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01576950"/>
              </p:ext>
            </p:extLst>
          </p:nvPr>
        </p:nvGraphicFramePr>
        <p:xfrm>
          <a:off x="629663" y="1218386"/>
          <a:ext cx="374738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7380"/>
              </a:tblGrid>
              <a:tr h="272732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Styrgrupp</a:t>
                      </a:r>
                      <a:endParaRPr lang="sv-SE" sz="1400" dirty="0"/>
                    </a:p>
                  </a:txBody>
                  <a:tcPr/>
                </a:tc>
              </a:tr>
              <a:tr h="2403549">
                <a:tc>
                  <a:txBody>
                    <a:bodyPr/>
                    <a:lstStyle/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Ordförande: Anna-Stina Nordmark Nilsson </a:t>
                      </a:r>
                    </a:p>
                    <a:p>
                      <a:pPr rtl="0" fontAlgn="base"/>
                      <a:r>
                        <a:rPr lang="sv-SE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Uppdragsägare</a:t>
                      </a:r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Pia Näsvall  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Anders Nystedt,</a:t>
                      </a:r>
                      <a:r>
                        <a:rPr lang="sv-SE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Smittskydd</a:t>
                      </a:r>
                      <a:endParaRPr lang="sv-SE" sz="1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Anna Alm Andersson, Närsjukvård 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Anna Pohjanen, Närsjukvård 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Anneli Granberg, </a:t>
                      </a:r>
                      <a:r>
                        <a:rPr lang="sv-SE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Verksamhetsavd</a:t>
                      </a:r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Linda Forsberg Lilja, Kommunikation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Anders Bergström, Läkemedel 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Anders Blomqvist, Materialförsörjning </a:t>
                      </a:r>
                    </a:p>
                    <a:p>
                      <a:pPr rtl="0" fontAlgn="base"/>
                      <a:r>
                        <a:rPr lang="sv-SE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Kommunföreträdare</a:t>
                      </a:r>
                      <a:r>
                        <a:rPr lang="sv-SE" sz="14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Lena Ruth, socialchef Arvidsjaur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Lena Kruse, Luleå</a:t>
                      </a:r>
                    </a:p>
                    <a:p>
                      <a:endParaRPr lang="sv-SE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Platshållare för innehåll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190681"/>
              </p:ext>
            </p:extLst>
          </p:nvPr>
        </p:nvGraphicFramePr>
        <p:xfrm>
          <a:off x="4620406" y="1218386"/>
          <a:ext cx="374738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7380"/>
              </a:tblGrid>
              <a:tr h="272732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Arbetsgrupp</a:t>
                      </a:r>
                      <a:endParaRPr lang="sv-SE" sz="1400" dirty="0"/>
                    </a:p>
                  </a:txBody>
                  <a:tcPr/>
                </a:tc>
              </a:tr>
              <a:tr h="2403549">
                <a:tc>
                  <a:txBody>
                    <a:bodyPr/>
                    <a:lstStyle/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Uppdragsledare: Kristina Österberg 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Ann-Sofi Schäufele, närsjukvården Gitt Ström, närsjukvården 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 Pettersson, läkemedel 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Ann-Louise Svedberg Lindqvist, smittskydd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Jonas Hansson, smittskydd 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Ann-Catrine Randeblad, materialförsörjning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Maria Rångevall, hälsoinformatik</a:t>
                      </a:r>
                    </a:p>
                    <a:p>
                      <a:pPr rtl="0" fontAlgn="base"/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Mikael Engström, Fastigheter Rickard </a:t>
                      </a:r>
                      <a:r>
                        <a:rPr lang="sv-SE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Stewen</a:t>
                      </a:r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sv-SE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</a:t>
                      </a:r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äkerhet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Kommunföreträdare: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Åsa Heikkilä, Norrbottens kommuner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Pernilla Berggren MAS Arvidsjaur </a:t>
                      </a:r>
                    </a:p>
                    <a:p>
                      <a:endParaRPr lang="sv-SE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04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Information från </a:t>
            </a:r>
            <a:r>
              <a:rPr lang="sv-SE" dirty="0" err="1" smtClean="0"/>
              <a:t>FoHM</a:t>
            </a:r>
            <a:r>
              <a:rPr lang="sv-SE" dirty="0" smtClean="0"/>
              <a:t> 3 december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Avtal klara för fyra vacciner hittills</a:t>
            </a:r>
          </a:p>
          <a:p>
            <a:pPr lvl="1"/>
            <a:r>
              <a:rPr lang="sv-SE" dirty="0" smtClean="0"/>
              <a:t>Pfizer</a:t>
            </a:r>
          </a:p>
          <a:p>
            <a:pPr lvl="1"/>
            <a:r>
              <a:rPr lang="sv-SE" dirty="0" smtClean="0"/>
              <a:t>Astra </a:t>
            </a:r>
            <a:r>
              <a:rPr lang="sv-SE" dirty="0" err="1" smtClean="0"/>
              <a:t>Zenica</a:t>
            </a:r>
            <a:endParaRPr lang="sv-SE" dirty="0" smtClean="0"/>
          </a:p>
          <a:p>
            <a:pPr lvl="1"/>
            <a:r>
              <a:rPr lang="sv-SE" dirty="0" smtClean="0"/>
              <a:t>J&amp;J</a:t>
            </a:r>
          </a:p>
          <a:p>
            <a:pPr lvl="1"/>
            <a:r>
              <a:rPr lang="sv-SE" dirty="0" err="1" smtClean="0"/>
              <a:t>Curevac</a:t>
            </a:r>
            <a:endParaRPr lang="sv-SE" dirty="0" smtClean="0"/>
          </a:p>
          <a:p>
            <a:r>
              <a:rPr lang="sv-SE" dirty="0" smtClean="0"/>
              <a:t>Ett femte avtal förväntas bli klart under närmaste dagarna</a:t>
            </a:r>
          </a:p>
          <a:p>
            <a:pPr lvl="1"/>
            <a:r>
              <a:rPr lang="sv-SE" dirty="0" smtClean="0"/>
              <a:t>Moderna</a:t>
            </a:r>
          </a:p>
        </p:txBody>
      </p:sp>
    </p:spTree>
    <p:extLst>
      <p:ext uri="{BB962C8B-B14F-4D97-AF65-F5344CB8AC3E}">
        <p14:creationId xmlns:p14="http://schemas.microsoft.com/office/powerpoint/2010/main" val="277046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04012" y="0"/>
            <a:ext cx="5978095" cy="834016"/>
          </a:xfrm>
        </p:spPr>
        <p:txBody>
          <a:bodyPr/>
          <a:lstStyle/>
          <a:p>
            <a:r>
              <a:rPr lang="sv-SE" dirty="0" smtClean="0"/>
              <a:t>Senaste prognos för vacciner nationellt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 rotWithShape="1">
          <a:blip r:embed="rId2"/>
          <a:srcRect t="1402" r="22964" b="-1402"/>
          <a:stretch/>
        </p:blipFill>
        <p:spPr>
          <a:xfrm>
            <a:off x="0" y="1082146"/>
            <a:ext cx="5543827" cy="2767840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0" y="3962329"/>
            <a:ext cx="75267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 smtClean="0"/>
              <a:t>Prognos antal doser i januari är betydligt mindre enligt senaste prognosen, då Astra </a:t>
            </a:r>
            <a:r>
              <a:rPr lang="sv-SE" sz="1200" dirty="0" err="1" smtClean="0"/>
              <a:t>Zenicas</a:t>
            </a:r>
            <a:r>
              <a:rPr lang="sv-SE" sz="1200" dirty="0" smtClean="0"/>
              <a:t> vaccin beräknas först till slutet av januari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 smtClean="0"/>
              <a:t>Norrbotten får 2,9 procent av Sveriges tilldelade vaccin, baserat på fördelningsnyckel antal över 70 år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 smtClean="0"/>
              <a:t>Ewa Pettersson uppdaterar löpande prognosen för Norrbotten baserat på </a:t>
            </a:r>
            <a:r>
              <a:rPr lang="sv-SE" sz="1200" dirty="0" err="1" smtClean="0"/>
              <a:t>FoHMs</a:t>
            </a:r>
            <a:r>
              <a:rPr lang="sv-SE" sz="1200" dirty="0" smtClean="0"/>
              <a:t> uppdateringar</a:t>
            </a:r>
            <a:endParaRPr lang="sv-SE" sz="1200" dirty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896128"/>
              </p:ext>
            </p:extLst>
          </p:nvPr>
        </p:nvGraphicFramePr>
        <p:xfrm>
          <a:off x="5656844" y="1480033"/>
          <a:ext cx="3487156" cy="2369953"/>
        </p:xfrm>
        <a:graphic>
          <a:graphicData uri="http://schemas.openxmlformats.org/drawingml/2006/table">
            <a:tbl>
              <a:tblPr/>
              <a:tblGrid>
                <a:gridCol w="422550"/>
                <a:gridCol w="476715"/>
                <a:gridCol w="559719"/>
                <a:gridCol w="492523"/>
                <a:gridCol w="492523"/>
                <a:gridCol w="492523"/>
                <a:gridCol w="550603"/>
              </a:tblGrid>
              <a:tr h="20299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 NB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8177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lev.tid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AZ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Curevac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J&amp;J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Moderna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Pfizer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Totalsumma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7888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2 440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15 858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18 298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17888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73 191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2 440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15 858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91 489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17888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51 234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2 440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15 858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69 532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17888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58 553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58 553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13 418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8 539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14 638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153 702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17888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29 276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11 711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13 418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8 539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14 638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77 583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17888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43 915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11 711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13 418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14 638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14 638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98 320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77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Totalsumma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256 169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81 974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40 255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39 035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91 489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508 923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69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Kräver olika hantering och distribution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sz="1400" dirty="0" smtClean="0"/>
              <a:t>Alla vacciner kräver olika vad gäller hantering och distribution</a:t>
            </a:r>
          </a:p>
          <a:p>
            <a:r>
              <a:rPr lang="sv-SE" sz="1400" dirty="0" smtClean="0"/>
              <a:t>Mest komplicerat; Pfizers vaccin</a:t>
            </a:r>
          </a:p>
          <a:p>
            <a:pPr lvl="1"/>
            <a:r>
              <a:rPr lang="sv-SE" sz="1400" dirty="0" smtClean="0"/>
              <a:t>Kräver frysförvaring minus 75 grader</a:t>
            </a:r>
          </a:p>
          <a:p>
            <a:pPr lvl="1"/>
            <a:r>
              <a:rPr lang="sv-SE" sz="1400" dirty="0" smtClean="0"/>
              <a:t>Måste användas inom fem dagar efter bruten förpackning</a:t>
            </a:r>
          </a:p>
          <a:p>
            <a:pPr lvl="1"/>
            <a:r>
              <a:rPr lang="sv-SE" sz="1400" dirty="0" smtClean="0"/>
              <a:t>Mycket utrymmeskrävande förvaring och transport</a:t>
            </a:r>
          </a:p>
          <a:p>
            <a:pPr lvl="1"/>
            <a:endParaRPr lang="sv-SE" sz="1400" dirty="0"/>
          </a:p>
          <a:p>
            <a:r>
              <a:rPr lang="sv-SE" sz="1400" dirty="0" smtClean="0"/>
              <a:t>Frys lånad till distributörens </a:t>
            </a:r>
            <a:r>
              <a:rPr lang="sv-SE" sz="1400" dirty="0" err="1" smtClean="0"/>
              <a:t>ApoEx</a:t>
            </a:r>
            <a:r>
              <a:rPr lang="sv-SE" sz="1400" dirty="0" smtClean="0"/>
              <a:t> lokaler i Umeå, som ska försörja hela norra sjukvårdsregionen</a:t>
            </a:r>
          </a:p>
          <a:p>
            <a:r>
              <a:rPr lang="sv-SE" sz="1400" dirty="0" smtClean="0"/>
              <a:t>Öppnade upp möjligheter att transportera till fler ställen i länet direkt i slutet av förra veckan. Vi kommer lämna förslag på strategiska ”hubbar” i länet</a:t>
            </a:r>
          </a:p>
        </p:txBody>
      </p:sp>
    </p:spTree>
    <p:extLst>
      <p:ext uri="{BB962C8B-B14F-4D97-AF65-F5344CB8AC3E}">
        <p14:creationId xmlns:p14="http://schemas.microsoft.com/office/powerpoint/2010/main" val="93759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Prioritering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Folkhälsomyndigheten rekommenderar att följande grupper vaccineras först:</a:t>
            </a:r>
          </a:p>
          <a:p>
            <a:r>
              <a:rPr lang="sv-SE" dirty="0"/>
              <a:t>Personer som bor på särskilda boenden för äldre eller har hemtjänst.</a:t>
            </a:r>
          </a:p>
          <a:p>
            <a:r>
              <a:rPr lang="sv-SE" dirty="0"/>
              <a:t>Personal inom äldreomsorg, hälso- och sjukvård och övrig omsorgspersonal som arbetar nära personer enligt ovan.</a:t>
            </a:r>
          </a:p>
          <a:p>
            <a:r>
              <a:rPr lang="sv-SE" dirty="0"/>
              <a:t>Nära hushållskontakter till personer som har hemtjänst.</a:t>
            </a:r>
          </a:p>
          <a:p>
            <a:pPr lvl="1"/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Det kommer att krävas hårda prioriteringar under första månaderna, då vi får betydligt mindre doser tilldelade än efterfrågan.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257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38728" y="96694"/>
            <a:ext cx="7554202" cy="834016"/>
          </a:xfrm>
        </p:spPr>
        <p:txBody>
          <a:bodyPr/>
          <a:lstStyle/>
          <a:p>
            <a:r>
              <a:rPr lang="sv-SE" dirty="0" smtClean="0"/>
              <a:t>Plan för genomförande samt ansvarsområden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45812301"/>
              </p:ext>
            </p:extLst>
          </p:nvPr>
        </p:nvGraphicFramePr>
        <p:xfrm>
          <a:off x="804667" y="1029212"/>
          <a:ext cx="7422323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737"/>
                <a:gridCol w="529297"/>
                <a:gridCol w="855904"/>
                <a:gridCol w="840075"/>
                <a:gridCol w="111931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Att göra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Status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Ansvarig styrgrupp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Ansvarig arbetsgrupp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Aktuellt</a:t>
                      </a:r>
                      <a:endParaRPr lang="sv-SE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Bemanningsplan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Pågår</a:t>
                      </a:r>
                      <a:endParaRPr lang="sv-SE" sz="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Anna</a:t>
                      </a:r>
                      <a:r>
                        <a:rPr lang="sv-SE" sz="800" baseline="0" dirty="0" smtClean="0"/>
                        <a:t> AA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Gitt Ström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Gitt och Ann-Sofi</a:t>
                      </a:r>
                      <a:r>
                        <a:rPr lang="sv-SE" sz="800" baseline="0" dirty="0" smtClean="0"/>
                        <a:t> har möte med närsjukvård måndag</a:t>
                      </a:r>
                      <a:endParaRPr lang="sv-SE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Utbildningsplan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</a:t>
                      </a:r>
                      <a:endParaRPr lang="sv-SE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Anna Pohjanen/Anders Nystedt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Ann-Sofi Schäufele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dirty="0" smtClean="0"/>
                        <a:t>Gitt och Ann-Sofi</a:t>
                      </a:r>
                      <a:r>
                        <a:rPr lang="sv-SE" sz="800" baseline="0" dirty="0" smtClean="0"/>
                        <a:t> har möte med närsjukvård måndag</a:t>
                      </a:r>
                      <a:endParaRPr lang="sv-SE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Lokaler i respektive kommun</a:t>
                      </a:r>
                      <a:r>
                        <a:rPr lang="sv-SE" sz="800" baseline="0" dirty="0" smtClean="0"/>
                        <a:t> för regionens vaccineringar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Att göra</a:t>
                      </a:r>
                      <a:endParaRPr lang="sv-SE" sz="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Anders</a:t>
                      </a:r>
                      <a:r>
                        <a:rPr lang="sv-SE" sz="800" baseline="0" dirty="0" smtClean="0"/>
                        <a:t> Blomqvist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dirty="0" smtClean="0"/>
                        <a:t>Mikael Engström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Mikael</a:t>
                      </a:r>
                      <a:r>
                        <a:rPr lang="sv-SE" sz="800" baseline="0" dirty="0" smtClean="0"/>
                        <a:t>, Gitt och Ann-Sofi ska träffas för att gå igenom behov</a:t>
                      </a:r>
                      <a:endParaRPr lang="sv-SE" sz="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Flödesplanering vaccinationslokaler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Att göra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Anna</a:t>
                      </a:r>
                      <a:r>
                        <a:rPr lang="sv-SE" sz="800" baseline="0" dirty="0" smtClean="0"/>
                        <a:t> Pohjanen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dirty="0" smtClean="0"/>
                        <a:t>Ann-Sofi Schäufele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Baseras på lokaler</a:t>
                      </a:r>
                      <a:r>
                        <a:rPr lang="sv-SE" sz="800" baseline="0" dirty="0" smtClean="0"/>
                        <a:t> när de är bestämda</a:t>
                      </a:r>
                      <a:endParaRPr lang="sv-SE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Ta fram prioritering och fakta om population Norrbotten</a:t>
                      </a:r>
                      <a:r>
                        <a:rPr lang="sv-SE" sz="800" baseline="0" dirty="0" smtClean="0"/>
                        <a:t> </a:t>
                      </a:r>
                    </a:p>
                    <a:p>
                      <a:r>
                        <a:rPr lang="sv-SE" sz="800" baseline="0" dirty="0" smtClean="0"/>
                        <a:t>(antal över 70 år, antal i </a:t>
                      </a:r>
                      <a:r>
                        <a:rPr lang="sv-SE" sz="800" baseline="0" dirty="0" err="1" smtClean="0"/>
                        <a:t>priogrupp</a:t>
                      </a:r>
                      <a:r>
                        <a:rPr lang="sv-SE" sz="800" baseline="0" dirty="0" smtClean="0"/>
                        <a:t> 1, 2 och 3, osv)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Pågår</a:t>
                      </a:r>
                      <a:endParaRPr lang="sv-SE" sz="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Anders Nystedt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Ann-Louise SL, Jonas Hansson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Befolkningsstatistik framtagen</a:t>
                      </a:r>
                      <a:endParaRPr lang="sv-SE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Inventering i kommunerna (SÄBO,</a:t>
                      </a:r>
                      <a:r>
                        <a:rPr lang="sv-SE" sz="800" baseline="0" dirty="0" smtClean="0"/>
                        <a:t> vård- och omsorgspersonal)</a:t>
                      </a:r>
                    </a:p>
                    <a:p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Att göra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sv-SE" sz="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Lena Ruth, Lena Kruse,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Åsa</a:t>
                      </a:r>
                      <a:r>
                        <a:rPr lang="sv-SE" sz="800" baseline="0" dirty="0" smtClean="0"/>
                        <a:t> Heikkilä, Pernilla Berggren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Inventering regionens vård-</a:t>
                      </a:r>
                      <a:r>
                        <a:rPr lang="sv-SE" sz="800" baseline="0" dirty="0" smtClean="0"/>
                        <a:t> och omsorgspersonal</a:t>
                      </a:r>
                      <a:r>
                        <a:rPr lang="sv-SE" sz="800" dirty="0" smtClean="0"/>
                        <a:t> personal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Pågår</a:t>
                      </a:r>
                      <a:endParaRPr lang="sv-S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Anna</a:t>
                      </a:r>
                      <a:r>
                        <a:rPr lang="sv-SE" sz="800" baseline="0" dirty="0" smtClean="0"/>
                        <a:t> AA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Tar</a:t>
                      </a:r>
                      <a:r>
                        <a:rPr lang="sv-SE" sz="800" baseline="0" dirty="0" smtClean="0"/>
                        <a:t> hjälp av HR</a:t>
                      </a:r>
                      <a:endParaRPr lang="sv-SE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80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76819" y="193539"/>
            <a:ext cx="5978095" cy="834016"/>
          </a:xfrm>
        </p:spPr>
        <p:txBody>
          <a:bodyPr/>
          <a:lstStyle/>
          <a:p>
            <a:r>
              <a:rPr lang="sv-SE" dirty="0" smtClean="0"/>
              <a:t>Plan för genomförande samt ansvarsområden forts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38413621"/>
              </p:ext>
            </p:extLst>
          </p:nvPr>
        </p:nvGraphicFramePr>
        <p:xfrm>
          <a:off x="617843" y="1151800"/>
          <a:ext cx="8079475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737"/>
                <a:gridCol w="529297"/>
                <a:gridCol w="855904"/>
                <a:gridCol w="840075"/>
                <a:gridCol w="1119310"/>
                <a:gridCol w="657152"/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Att göra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Status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Ansvarig styrgrupp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Ansvarig arbetsgrupp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Aktuellt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Datum klart</a:t>
                      </a:r>
                      <a:endParaRPr lang="sv-SE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Dokumentation,</a:t>
                      </a:r>
                      <a:r>
                        <a:rPr lang="sv-SE" sz="800" baseline="0" dirty="0" smtClean="0"/>
                        <a:t> registrering och nationella vaccinationsregistret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Pågår</a:t>
                      </a:r>
                      <a:endParaRPr lang="sv-SE" sz="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Anneli Granberg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Maria Rångevall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Planeras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Kommunikationsplan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</a:t>
                      </a:r>
                      <a:endParaRPr lang="sv-SE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Linda Forsberg Lilja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dirty="0" smtClean="0"/>
                        <a:t>Väntar på godkännande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2020-12-04</a:t>
                      </a:r>
                      <a:endParaRPr lang="sv-SE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Skapa sida på norrbotten.se samt Insidan för löpande information om vaccin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Pågår</a:t>
                      </a:r>
                      <a:endParaRPr lang="sv-SE" sz="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Linda Forsberg Lilja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Väntar på godkännande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2020-12-04</a:t>
                      </a:r>
                      <a:endParaRPr lang="sv-SE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Säkerhet för patienter och personal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Pågår</a:t>
                      </a:r>
                      <a:endParaRPr lang="sv-SE" sz="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Anneli</a:t>
                      </a:r>
                      <a:r>
                        <a:rPr lang="sv-SE" sz="800" baseline="0" dirty="0" smtClean="0"/>
                        <a:t> Granberg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dirty="0" smtClean="0"/>
                        <a:t>Rickard </a:t>
                      </a:r>
                      <a:r>
                        <a:rPr lang="sv-SE" sz="800" dirty="0" err="1" smtClean="0"/>
                        <a:t>Stewen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Rickard med på nationellt möte i veckan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Planera inköp och distribution av övrigt förbrukningsmaterial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Pågår</a:t>
                      </a:r>
                      <a:endParaRPr lang="sv-SE" sz="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Anders</a:t>
                      </a:r>
                      <a:r>
                        <a:rPr lang="sv-SE" sz="800" baseline="0" dirty="0" smtClean="0"/>
                        <a:t> Blomqvist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Anki Randeblad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Planera distribution</a:t>
                      </a:r>
                      <a:r>
                        <a:rPr lang="sv-SE" sz="800" baseline="0" dirty="0" smtClean="0"/>
                        <a:t> inom regionen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</a:t>
                      </a:r>
                      <a:endParaRPr lang="sv-SE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Anders Bergström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Ewa Pettersson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Sammanställa genomförandeplan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Pågår</a:t>
                      </a:r>
                      <a:endParaRPr lang="sv-SE" sz="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Pia Näsvall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Kristina Österberg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800" dirty="0" smtClean="0"/>
                        <a:t>Samlar</a:t>
                      </a:r>
                      <a:r>
                        <a:rPr lang="sv-SE" sz="800" baseline="0" dirty="0" smtClean="0"/>
                        <a:t> fakta i Teams för sammanställning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51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Vaccination Covid-19 genomförande-plan klar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92722" y="1676400"/>
            <a:ext cx="3164335" cy="2687637"/>
          </a:xfrm>
        </p:spPr>
        <p:txBody>
          <a:bodyPr/>
          <a:lstStyle/>
          <a:p>
            <a:r>
              <a:rPr lang="sv-SE" dirty="0" smtClean="0"/>
              <a:t>Genomförandeplan för Vaccin Covid-19 kommer vara klar inom de närmaste två veckorna, för att vi ska vara redo att börja vaccinera efter helgerna i januari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057" y="1404257"/>
            <a:ext cx="3106243" cy="310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1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gion Norrbotten_vit">
  <a:themeElements>
    <a:clrScheme name="Region Norrbotten blandad">
      <a:dk1>
        <a:srgbClr val="000000"/>
      </a:dk1>
      <a:lt1>
        <a:srgbClr val="FFFFFF"/>
      </a:lt1>
      <a:dk2>
        <a:srgbClr val="403D45"/>
      </a:dk2>
      <a:lt2>
        <a:srgbClr val="D0D1CD"/>
      </a:lt2>
      <a:accent1>
        <a:srgbClr val="0070C0"/>
      </a:accent1>
      <a:accent2>
        <a:srgbClr val="F8951F"/>
      </a:accent2>
      <a:accent3>
        <a:srgbClr val="83C55B"/>
      </a:accent3>
      <a:accent4>
        <a:srgbClr val="7F7F7F"/>
      </a:accent4>
      <a:accent5>
        <a:srgbClr val="403D45"/>
      </a:accent5>
      <a:accent6>
        <a:srgbClr val="C0C0BD"/>
      </a:accent6>
      <a:hlink>
        <a:srgbClr val="0070C0"/>
      </a:hlink>
      <a:folHlink>
        <a:srgbClr val="7F7F7F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/>
        </a:defPPr>
      </a:lstStyle>
    </a:txDef>
  </a:objectDefaults>
  <a:extraClrSchemeLst>
    <a:extraClrScheme>
      <a:clrScheme name="vit med jpglogga 180_ny 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 med jpglogga 180_ny 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8">
        <a:dk1>
          <a:srgbClr val="003399"/>
        </a:dk1>
        <a:lt1>
          <a:srgbClr val="0D68B0"/>
        </a:lt1>
        <a:dk2>
          <a:srgbClr val="FFFFFF"/>
        </a:dk2>
        <a:lt2>
          <a:srgbClr val="969696"/>
        </a:lt2>
        <a:accent1>
          <a:srgbClr val="969696"/>
        </a:accent1>
        <a:accent2>
          <a:srgbClr val="FFFF99"/>
        </a:accent2>
        <a:accent3>
          <a:srgbClr val="AAB9D4"/>
        </a:accent3>
        <a:accent4>
          <a:srgbClr val="002A82"/>
        </a:accent4>
        <a:accent5>
          <a:srgbClr val="C9C9C9"/>
        </a:accent5>
        <a:accent6>
          <a:srgbClr val="E7E78A"/>
        </a:accent6>
        <a:hlink>
          <a:srgbClr val="99FF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9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FFFF99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E7E78A"/>
        </a:accent6>
        <a:hlink>
          <a:srgbClr val="99FF99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10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0D68B0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99FF99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11">
        <a:dk1>
          <a:srgbClr val="FFFFFF"/>
        </a:dk1>
        <a:lt1>
          <a:srgbClr val="FFFFFF"/>
        </a:lt1>
        <a:dk2>
          <a:srgbClr val="FFFFFF"/>
        </a:dk2>
        <a:lt2>
          <a:srgbClr val="969696"/>
        </a:lt2>
        <a:accent1>
          <a:srgbClr val="969696"/>
        </a:accent1>
        <a:accent2>
          <a:srgbClr val="0D68B0"/>
        </a:accent2>
        <a:accent3>
          <a:srgbClr val="FFFFFF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99FF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12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0D68B0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FF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Informerande</p:Name>
  <p:Description/>
  <p:Statement/>
  <p:PolicyItems>
    <p:PolicyItem featureId="Microsoft.Office.RecordsManagement.PolicyFeatures.Expiration" staticId="0x010100D7963E0E5B7A40E5AEA07389401D709F007B1238BBD93543428C20870054E92DBF|1214505165" UniqueId="15436f43-43ec-43f4-afa0-3fdfa097cfae">
      <p:Name>Bevarande</p:Name>
      <p:Description>Automatisk schemaläggning av innehåll som ska bearbetas, och utföra en bevarandeåtgärd på innehåll som har nått sitt förfallodatum.</p:Description>
      <p:CustomData>
        <Schedules nextStageId="3" default="true">
          <Schedule type="Default">
            <stages>
              <data stageId="1" recur="true" offset="36" unit="months">
                <formula id="Microsoft.Office.RecordsManagement.PolicyFeatures.Expiration.Formula.BuiltIn">
                  <number>0</number>
                  <property>NLLThinningTime</property>
                  <propertyid>2793489f-7251-475b-a975-480031914936</propertyid>
                  <period>months</period>
                </formula>
                <action type="workflow" id="d9837362-db90-41fe-8d27-3f4e28fd673a"/>
              </data>
              <data stageId="2">
                <formula id="Microsoft.Office.RecordsManagement.PolicyFeatures.Expiration.Formula.BuiltIn">
                  <number>1</number>
                  <property>NLLThinningTime</property>
                  <propertyid>2793489f-7251-475b-a975-480031914936</propertyid>
                  <period>months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LLDiarienummer xmlns="http://schemas.microsoft.com/sharepoint/v3" xsi:nil="true"/>
    <VersionComment xmlns="http://schemas.microsoft.com/sharepoint/v3">Ompublicering utan ändringar</VersionComment>
    <NLLModifiedBy xmlns="http://schemas.microsoft.com/sharepoint/v3">Ella-Karin Blomqvist</NLLModifiedBy>
    <NLLDocumentIDValue xmlns="http://schemas.microsoft.com/sharepoint/v3">ARBGRP743-268216389-220</NLLDocumentIDValue>
    <NLLInformationclass xmlns="http://schemas.microsoft.com/sharepoint/v3">Publik</NLLInformationclass>
    <AnsvarigQuickpart xmlns="http://schemas.microsoft.com/sharepoint/v3">Anna Lind</AnsvarigQuickpart>
    <NLLPublished xmlns="http://schemas.microsoft.com/sharepoint/v3" xsi:nil="true"/>
    <NLLStakeholderTaxHTField0 xmlns="http://schemas.microsoft.com/sharepoint/v3">
      <Terms xmlns="http://schemas.microsoft.com/office/infopath/2007/PartnerControls"/>
    </NLLStakeholderTaxHTField0>
    <NLLInformationCollectionTaxHTField0 xmlns="http://schemas.microsoft.com/sharepoint/v3">
      <Terms xmlns="http://schemas.microsoft.com/office/infopath/2007/PartnerControls"/>
    </NLLInformationCollectionTaxHTField0>
    <NLLThinningTime xmlns="http://schemas.microsoft.com/sharepoint/v3">2027-11-26T23:00:00+00:00</NLLThinningTime>
    <NLLPublishDateQuickpart xmlns="http://schemas.microsoft.com/sharepoint/v3">2024-11-27</NLLPublishDateQuickpart>
    <NLLPublishingstatus xmlns="http://schemas.microsoft.com/sharepoint/v3">Publicerad</NLLPublishingstatus>
    <NLLProducerPlac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Länsstyrgrupp</TermName>
          <TermId xmlns="http://schemas.microsoft.com/office/infopath/2007/PartnerControls">40c9582e-9040-4ee0-a5ab-267ced39ceea</TermId>
        </TermInfo>
      </Terms>
    </NLLProducerPlaceTaxHTField0>
    <NLLEstablishedByQuickpart xmlns="http://schemas.microsoft.com/sharepoint/v3">Linnéa Persson</NLLEstablishedByQuickpart>
    <NLLPublishDate xmlns="http://schemas.microsoft.com/sharepoint/v3">2024-11-26T23:00:00+00:00</NLLPublishDate>
    <NLLDocumentTyp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981e6eac-a633-4de2-91a2-d5e48e1c0d00</TermId>
        </TermInfo>
      </Terms>
    </NLLDocumentTypeTaxHTField0>
    <prdProcessTaxHTField0 xmlns="http://schemas.microsoft.com/sharepoint/v3">
      <Terms xmlns="http://schemas.microsoft.com/office/infopath/2007/PartnerControls"/>
    </prdProcessTaxHTField0>
    <NLLVersion xmlns="http://schemas.microsoft.com/sharepoint/v3">4.0</NLLVersion>
    <NLLEstablishedBy xmlns="http://schemas.microsoft.com/sharepoint/v3">
      <UserInfo>
        <DisplayName>Linnéa Persson</DisplayName>
        <AccountId>1587</AccountId>
        <AccountType/>
      </UserInfo>
    </NLLEstablishedBy>
    <NLLLockWorkflows xmlns="http://schemas.microsoft.com/sharepoint/v3">false</NLLLockWorkflows>
    <TaxKeywordTaxHTField xmlns="c7918ce9-5289-4a18-805d-4141408e948c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2020</TermName>
          <TermId xmlns="http://schemas.microsoft.com/office/infopath/2007/PartnerControls">73a69b28-49f4-4b67-8842-dcaf068486b8</TermId>
        </TermInfo>
        <TermInfo xmlns="http://schemas.microsoft.com/office/infopath/2007/PartnerControls">
          <TermName xmlns="http://schemas.microsoft.com/office/infopath/2007/PartnerControls">bilaga</TermName>
          <TermId xmlns="http://schemas.microsoft.com/office/infopath/2007/PartnerControls">09e5e4fc-28b8-4ab6-9df1-18814299f0ed</TermId>
        </TermInfo>
        <TermInfo xmlns="http://schemas.microsoft.com/office/infopath/2007/PartnerControls">
          <TermName xmlns="http://schemas.microsoft.com/office/infopath/2007/PartnerControls">201207</TermName>
          <TermId xmlns="http://schemas.microsoft.com/office/infopath/2007/PartnerControls">49755f12-550e-4a05-9567-930c2612f9fd</TermId>
        </TermInfo>
        <TermInfo xmlns="http://schemas.microsoft.com/office/infopath/2007/PartnerControls">
          <TermName xmlns="http://schemas.microsoft.com/office/infopath/2007/PartnerControls">LSG</TermName>
          <TermId xmlns="http://schemas.microsoft.com/office/infopath/2007/PartnerControls">ba7f548d-7cc9-4dc7-aa8a-c5f8cc10d00e</TermId>
        </TermInfo>
      </Terms>
    </TaxKeywordTaxHTField>
    <_dlc_DocId xmlns="c7918ce9-5289-4a18-805d-4141408e948c">ARBGRP743-268216389-220</_dlc_DocId>
    <_dlc_DocIdUrl xmlns="c7918ce9-5289-4a18-805d-4141408e948c">
      <Url>http://spportal.extvis.local/process/administrativ/_layouts/15/DocIdRedir.aspx?ID=ARBGRP743-268216389-220</Url>
      <Description>ARBGRP743-268216389-220</Description>
    </_dlc_DocIdUrl>
    <_dlc_DocIdPersistId xmlns="c7918ce9-5289-4a18-805d-4141408e948c">true</_dlc_DocIdPersistId>
    <_dlc_ExpireDateSaved xmlns="http://schemas.microsoft.com/sharepoint/v3" xsi:nil="true"/>
    <_dlc_ExpireDate xmlns="http://schemas.microsoft.com/sharepoint/v3">2027-12-26T23:00:00+00:00</_dlc_ExpireDate>
    <VISResponsible xmlns="e1dec489-f745-4ed5-9c00-958a11aea6df">
      <UserInfo>
        <DisplayName>Anna Lind</DisplayName>
        <AccountId>620</AccountId>
        <AccountType/>
      </UserInfo>
    </VISResponsible>
    <VIS_DocumentId xmlns="e1dec489-f745-4ed5-9c00-958a11aea6df">
      <Url>https://samarbeta.nll.se/producentplats/lansstyrgrupp/_layouts/15/DocIdRedir.aspx?ID=ARBGRP743-268216389-220</Url>
      <Description>ARBGRP743-268216389-220</Description>
    </VIS_DocumentId>
    <DocumentStatus xmlns="e1dec489-f745-4ed5-9c00-958a11aea6df">
      <Url>https://samarbeta.nll.se/producentplats/lansstyrgrupp/_layouts/15/wrkstat.aspx?List=9a9a6252-6fd0-4333-8306-f1e7c6ba4dfa&amp;WorkflowInstanceName=ab41d987-3aec-4239-9734-0e5f0ca46e17</Url>
      <Description>Publicerad</Description>
    </DocumentStatus>
    <_dlc_Exempt xmlns="http://schemas.microsoft.com/sharepoint/v3">false</_dlc_Exemp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nformerande dokument" ma:contentTypeID="0x010100D7963E0E5B7A40E5AEA07389401D709F007B1238BBD93543428C20870054E92DBF0100907CEEA6569A954C976B7824CE75F91F" ma:contentTypeVersion="1901" ma:contentTypeDescription="Informerande dokument" ma:contentTypeScope="" ma:versionID="43ea6297449331d8f34ee2e56ee2b5e1">
  <xsd:schema xmlns:xsd="http://www.w3.org/2001/XMLSchema" xmlns:xs="http://www.w3.org/2001/XMLSchema" xmlns:p="http://schemas.microsoft.com/office/2006/metadata/properties" xmlns:ns1="http://schemas.microsoft.com/sharepoint/v3" xmlns:ns2="c7918ce9-5289-4a18-805d-4141408e948c" xmlns:ns3="e1dec489-f745-4ed5-9c00-958a11aea6df" targetNamespace="http://schemas.microsoft.com/office/2006/metadata/properties" ma:root="true" ma:fieldsID="6311f6d6775347c6999724c93388e0ca" ns1:_="" ns2:_="" ns3:_="">
    <xsd:import namespace="http://schemas.microsoft.com/sharepoint/v3"/>
    <xsd:import namespace="c7918ce9-5289-4a18-805d-4141408e948c"/>
    <xsd:import namespace="e1dec489-f745-4ed5-9c00-958a11aea6d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VIS_DocumentId" minOccurs="0"/>
                <xsd:element ref="ns1:NLLStakeholderTaxHTField0" minOccurs="0"/>
                <xsd:element ref="ns2:TaxKeywordTaxHTField" minOccurs="0"/>
                <xsd:element ref="ns3:DocumentStatus" minOccurs="0"/>
                <xsd:element ref="ns1:NLLInformationclass"/>
                <xsd:element ref="ns1:NLLThinningTime" minOccurs="0"/>
                <xsd:element ref="ns3:VISResponsible"/>
                <xsd:element ref="ns1:AnsvarigQuickpart" minOccurs="0"/>
                <xsd:element ref="ns1:NLLDocumentTypeTaxHTField0" minOccurs="0"/>
                <xsd:element ref="ns1:_dlc_Exempt" minOccurs="0"/>
                <xsd:element ref="ns1:_dlc_ExpireDateSaved" minOccurs="0"/>
                <xsd:element ref="ns1:_dlc_ExpireDate" minOccurs="0"/>
                <xsd:element ref="ns1:prdProcessTaxHTField0" minOccurs="0"/>
                <xsd:element ref="ns1:NLLVersion" minOccurs="0"/>
                <xsd:element ref="ns1:NLLModifiedBy" minOccurs="0"/>
                <xsd:element ref="ns1:NLLDocumentIDValue" minOccurs="0"/>
                <xsd:element ref="ns1:NLLPublishingstatus" minOccurs="0"/>
                <xsd:element ref="ns1:NLLDiarienummer" minOccurs="0"/>
                <xsd:element ref="ns1:NLLPublishDate" minOccurs="0"/>
                <xsd:element ref="ns1:NLLInformationCollectionTaxHTField0" minOccurs="0"/>
                <xsd:element ref="ns1:NLLProducerPlaceTaxHTField0" minOccurs="0"/>
                <xsd:element ref="ns1:NLLEstablishedBy"/>
                <xsd:element ref="ns1:NLLEstablishedByQuickpart" minOccurs="0"/>
                <xsd:element ref="ns1:VersionComment" minOccurs="0"/>
                <xsd:element ref="ns1:NLLPublishDateQuickpart" minOccurs="0"/>
                <xsd:element ref="ns1:NLLLockWorkflows" minOccurs="0"/>
                <xsd:element ref="ns1:NLLPublish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LLStakeholderTaxHTField0" ma:index="13" nillable="true" ma:taxonomy="true" ma:internalName="NLLStakeholderTaxHTField0" ma:taxonomyFieldName="NLLStakeholder" ma:displayName="Gäller för verksamhet" ma:fieldId="{fc9b4796-81cc-4809-b89e-b480826c68b7}" ma:taxonomyMulti="true" ma:sspId="39d54842-4abd-4019-b0bf-19e71d696155" ma:termSetId="012a677c-9277-4d4c-83ea-a9768cc277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Informationclass" ma:index="17" ma:displayName="Informationsklass" ma:internalName="NLLInformationclass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NLLThinningTime" ma:index="19" nillable="true" ma:displayName="Gallringsfrist" ma:format="DateOnly" ma:hidden="true" ma:internalName="NLLThinningTime">
      <xsd:simpleType>
        <xsd:restriction base="dms:DateTime"/>
      </xsd:simpleType>
    </xsd:element>
    <xsd:element name="AnsvarigQuickpart" ma:index="21" nillable="true" ma:displayName="AnsvarigQuickpart" ma:hidden="true" ma:internalName="AnsvarigQuickpart">
      <xsd:simpleType>
        <xsd:restriction base="dms:Text"/>
      </xsd:simpleType>
    </xsd:element>
    <xsd:element name="NLLDocumentTypeTaxHTField0" ma:index="23" ma:taxonomy="true" ma:internalName="NLLDocumentTypeTaxHTField0" ma:taxonomyFieldName="NLLDocumentType" ma:displayName="Dokumenttyp" ma:fieldId="{38578a5b-744a-40d6-84e1-ab48bc8b5a57}" ma:sspId="39d54842-4abd-4019-b0bf-19e71d696155" ma:termSetId="52dfd850-14dd-4e84-a867-57b1223f01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Exempt" ma:index="24" nillable="true" ma:displayName="Undanta från princip" ma:hidden="true" ma:internalName="_dlc_Exempt" ma:readOnly="true">
      <xsd:simpleType>
        <xsd:restriction base="dms:Unknown"/>
      </xsd:simpleType>
    </xsd:element>
    <xsd:element name="_dlc_ExpireDateSaved" ma:index="25" nillable="true" ma:displayName="Originalförfallodag" ma:hidden="true" ma:internalName="_dlc_ExpireDateSaved" ma:readOnly="true">
      <xsd:simpleType>
        <xsd:restriction base="dms:DateTime"/>
      </xsd:simpleType>
    </xsd:element>
    <xsd:element name="_dlc_ExpireDate" ma:index="26" nillable="true" ma:displayName="Förfallodatum" ma:description="" ma:hidden="true" ma:indexed="true" ma:internalName="_dlc_ExpireDate" ma:readOnly="true">
      <xsd:simpleType>
        <xsd:restriction base="dms:DateTime"/>
      </xsd:simpleType>
    </xsd:element>
    <xsd:element name="prdProcessTaxHTField0" ma:index="27" nillable="true" ma:taxonomy="true" ma:internalName="prdProcessTaxHTField0" ma:taxonomyFieldName="prdProcess" ma:displayName="Process" ma:fieldId="{7458416b-87c5-4f2a-97ed-9ee5dd1e516d}" ma:taxonomyMulti="true" ma:sspId="39d54842-4abd-4019-b0bf-19e71d696155" ma:termSetId="747d8a4a-b066-47e6-b826-8f1c93ac40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Version" ma:index="28" nillable="true" ma:displayName="Version" ma:internalName="NLLVersion" ma:readOnly="false">
      <xsd:simpleType>
        <xsd:restriction base="dms:Text"/>
      </xsd:simpleType>
    </xsd:element>
    <xsd:element name="NLLModifiedBy" ma:index="29" nillable="true" ma:displayName="Upprättad av" ma:hidden="true" ma:internalName="NLLModifiedBy">
      <xsd:simpleType>
        <xsd:restriction base="dms:Text"/>
      </xsd:simpleType>
    </xsd:element>
    <xsd:element name="NLLDocumentIDValue" ma:index="30" nillable="true" ma:displayName="Dokument-Id Värde" ma:hidden="true" ma:internalName="NLLDocumentIDValue">
      <xsd:simpleType>
        <xsd:restriction base="dms:Text"/>
      </xsd:simpleType>
    </xsd:element>
    <xsd:element name="NLLPublishingstatus" ma:index="31" nillable="true" ma:displayName="Publiceringsstatus" ma:internalName="NLLPublishingstatus" ma:readOnly="false">
      <xsd:simpleType>
        <xsd:restriction base="dms:Choice">
          <xsd:enumeration value="Ej Publicerad"/>
          <xsd:enumeration value="Publicerad"/>
          <xsd:enumeration value="Avpublicerad"/>
          <xsd:enumeration value="Revidering krävs"/>
          <xsd:enumeration value="Revidering pågår"/>
        </xsd:restriction>
      </xsd:simpleType>
    </xsd:element>
    <xsd:element name="NLLDiarienummer" ma:index="32" nillable="true" ma:displayName="Diarienummer" ma:description="" ma:internalName="NLLDiarienummer" ma:readOnly="false">
      <xsd:simpleType>
        <xsd:restriction base="dms:Text"/>
      </xsd:simpleType>
    </xsd:element>
    <xsd:element name="NLLPublishDate" ma:index="34" nillable="true" ma:displayName="Publiceringsdatum" ma:format="DateOnly" ma:hidden="true" ma:internalName="NLLPublishDate">
      <xsd:simpleType>
        <xsd:restriction base="dms:DateTime"/>
      </xsd:simpleType>
    </xsd:element>
    <xsd:element name="NLLInformationCollectionTaxHTField0" ma:index="35" nillable="true" ma:taxonomy="true" ma:internalName="NLLInformationCollectionTaxHTField0" ma:taxonomyFieldName="NLLInformationCollection" ma:displayName="Informationssamling" ma:fieldId="{5965f86f-d738-4017-88d8-24d6ef34a791}" ma:taxonomyMulti="true" ma:sspId="39d54842-4abd-4019-b0bf-19e71d696155" ma:termSetId="60e00f7a-77a4-4c71-b63e-bae2eb97b37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ProducerPlaceTaxHTField0" ma:index="37" nillable="true" ma:taxonomy="true" ma:internalName="NLLProducerPlaceTaxHTField0" ma:taxonomyFieldName="NLLProducerPlace" ma:displayName="Producentplats" ma:fieldId="{e174ebea-294d-44bc-9c09-0f97f1197811}" ma:sspId="39d54842-4abd-4019-b0bf-19e71d696155" ma:termSetId="45f1cc5b-3028-4a82-8c90-ecfb5e2e860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EstablishedBy" ma:index="38" ma:displayName="Upprättad av" ma:list="UserInfo" ma:SharePointGroup="0" ma:internalName="NLLEstablished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LLEstablishedByQuickpart" ma:index="39" nillable="true" ma:displayName="Upprättad av Quickpart" ma:hidden="true" ma:internalName="NLLEstablishedByQuickpart">
      <xsd:simpleType>
        <xsd:restriction base="dms:Text"/>
      </xsd:simpleType>
    </xsd:element>
    <xsd:element name="VersionComment" ma:index="40" nillable="true" ma:displayName="Versionskommentar" ma:hidden="true" ma:internalName="VersionComment" ma:readOnly="false">
      <xsd:simpleType>
        <xsd:restriction base="dms:Text"/>
      </xsd:simpleType>
    </xsd:element>
    <xsd:element name="NLLPublishDateQuickpart" ma:index="41" nillable="true" ma:displayName="Publiceringsdatum Quickpart" ma:hidden="true" ma:internalName="NLLPublishDateQuickpart">
      <xsd:simpleType>
        <xsd:restriction base="dms:Text"/>
      </xsd:simpleType>
    </xsd:element>
    <xsd:element name="NLLLockWorkflows" ma:index="42" nillable="true" ma:displayName="ArbetsflödeKörs" ma:default="0" ma:hidden="true" ma:internalName="NLLLockWorkflows">
      <xsd:simpleType>
        <xsd:restriction base="dms:Boolean"/>
      </xsd:simpleType>
    </xsd:element>
    <xsd:element name="NLLPublished" ma:index="43" nillable="true" ma:displayName="Publicerad" ma:hidden="true" ma:internalName="NLLPublishe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18ce9-5289-4a18-805d-4141408e94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Spara ID" ma:description="Behåll ID vid tillägg." ma:hidden="true" ma:internalName="_dlc_DocIdPersistId" ma:readOnly="true">
      <xsd:simpleType>
        <xsd:restriction base="dms:Boolean"/>
      </xsd:simpleType>
    </xsd:element>
    <xsd:element name="TaxKeywordTaxHTField" ma:index="15" nillable="true" ma:taxonomy="true" ma:internalName="TaxKeywordTaxHTField" ma:taxonomyFieldName="TaxKeyword" ma:displayName="NLL-Nyckelord" ma:fieldId="{23f27201-bee3-471e-b2e7-b64fd8b7ca38}" ma:taxonomyMulti="true" ma:sspId="39d54842-4abd-4019-b0bf-19e71d69615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ec489-f745-4ed5-9c00-958a11aea6df" elementFormDefault="qualified">
    <xsd:import namespace="http://schemas.microsoft.com/office/2006/documentManagement/types"/>
    <xsd:import namespace="http://schemas.microsoft.com/office/infopath/2007/PartnerControls"/>
    <xsd:element name="VIS_DocumentId" ma:index="12" nillable="true" ma:displayName="Producentplats ID" ma:hidden="true" ma:internalName="VIS_Doc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umentStatus" ma:index="16" nillable="true" ma:displayName="Dokumentstatus" ma:hidden="true" ma:internalName="Dokumentstatu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ISResponsible" ma:index="20" ma:displayName="Ansvarig" ma:list="UserInfo" ma:internalName="VISResponsible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D9B8D2-368E-4323-8D67-8D2154612350}"/>
</file>

<file path=customXml/itemProps2.xml><?xml version="1.0" encoding="utf-8"?>
<ds:datastoreItem xmlns:ds="http://schemas.openxmlformats.org/officeDocument/2006/customXml" ds:itemID="{13EEB631-19F9-4FF6-B700-AC887A251A13}">
  <ds:schemaRefs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b6d660f9-a3ef-44c8-ba62-20ceed2214d9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740D9F8-F78D-44F3-AE6A-B82A3A819369}"/>
</file>

<file path=customXml/itemProps4.xml><?xml version="1.0" encoding="utf-8"?>
<ds:datastoreItem xmlns:ds="http://schemas.openxmlformats.org/officeDocument/2006/customXml" ds:itemID="{DF336326-579C-4B7A-9A3A-AC24C7DE1B01}"/>
</file>

<file path=customXml/itemProps5.xml><?xml version="1.0" encoding="utf-8"?>
<ds:datastoreItem xmlns:ds="http://schemas.openxmlformats.org/officeDocument/2006/customXml" ds:itemID="{0F211230-0FD6-443E-B2D7-373F65B323F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5130</TotalTime>
  <Words>635</Words>
  <Application>Microsoft Office PowerPoint</Application>
  <PresentationFormat>Bildspel på skärmen (16:9)</PresentationFormat>
  <Paragraphs>200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Region Norrbotten_vit</vt:lpstr>
      <vt:lpstr>Vaccin Covid-19</vt:lpstr>
      <vt:lpstr>Ny organisation för styrgrupp och arbetsgrupp</vt:lpstr>
      <vt:lpstr>Information från FoHM 3 december</vt:lpstr>
      <vt:lpstr>Senaste prognos för vacciner nationellt</vt:lpstr>
      <vt:lpstr>Kräver olika hantering och distribution</vt:lpstr>
      <vt:lpstr>Prioritering</vt:lpstr>
      <vt:lpstr>Plan för genomförande samt ansvarsområden</vt:lpstr>
      <vt:lpstr>Plan för genomförande samt ansvarsområden forts</vt:lpstr>
      <vt:lpstr>Vaccination Covid-19 genomförande-plan 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Vaccin Covid 19</dc:title>
  <dc:creator>Kristina Österberg</dc:creator>
  <cp:keywords>2020; bilaga; LSG; 201207</cp:keywords>
  <cp:lastModifiedBy>Kristina Österberg</cp:lastModifiedBy>
  <cp:revision>294</cp:revision>
  <cp:lastPrinted>2020-04-05T17:50:21Z</cp:lastPrinted>
  <dcterms:created xsi:type="dcterms:W3CDTF">2017-03-16T14:21:56Z</dcterms:created>
  <dcterms:modified xsi:type="dcterms:W3CDTF">2020-12-07T14:24:01Z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LLProducerPlace">
    <vt:lpwstr>7816;#Länsstyrgrupp|40c9582e-9040-4ee0-a5ab-267ced39ceea</vt:lpwstr>
  </property>
  <property fmtid="{D5CDD505-2E9C-101B-9397-08002B2CF9AE}" pid="3" name="TaxKeyword">
    <vt:lpwstr>8747;#2020|73a69b28-49f4-4b67-8842-dcaf068486b8;#5037;#bilaga|09e5e4fc-28b8-4ab6-9df1-18814299f0ed;#10167;#201207|49755f12-550e-4a05-9567-930c2612f9fd;#7815;#LSG|ba7f548d-7cc9-4dc7-aa8a-c5f8cc10d00e</vt:lpwstr>
  </property>
  <property fmtid="{D5CDD505-2E9C-101B-9397-08002B2CF9AE}" pid="4" name="CareActionCodeSurgical">
    <vt:lpwstr/>
  </property>
  <property fmtid="{D5CDD505-2E9C-101B-9397-08002B2CF9AE}" pid="5" name="NLLInformationCollection">
    <vt:lpwstr/>
  </property>
  <property fmtid="{D5CDD505-2E9C-101B-9397-08002B2CF9AE}" pid="6" name="NLLStakeholder">
    <vt:lpwstr/>
  </property>
  <property fmtid="{D5CDD505-2E9C-101B-9397-08002B2CF9AE}" pid="7" name="PsychiatricCodeTaxHTField0">
    <vt:lpwstr/>
  </property>
  <property fmtid="{D5CDD505-2E9C-101B-9397-08002B2CF9AE}" pid="8" name="TLVCodeDiagnosisTaxHTField0">
    <vt:lpwstr/>
  </property>
  <property fmtid="{D5CDD505-2E9C-101B-9397-08002B2CF9AE}" pid="9" name="ContentTypeId">
    <vt:lpwstr>0x010100D7963E0E5B7A40E5AEA07389401D709F007B1238BBD93543428C20870054E92DBF0100907CEEA6569A954C976B7824CE75F91F</vt:lpwstr>
  </property>
  <property fmtid="{D5CDD505-2E9C-101B-9397-08002B2CF9AE}" pid="10" name="SpecialtyTaxHTField0">
    <vt:lpwstr/>
  </property>
  <property fmtid="{D5CDD505-2E9C-101B-9397-08002B2CF9AE}" pid="11" name="NLLMeetingType">
    <vt:lpwstr/>
  </property>
  <property fmtid="{D5CDD505-2E9C-101B-9397-08002B2CF9AE}" pid="12" name="CareActionCodeNonSurgical">
    <vt:lpwstr/>
  </property>
  <property fmtid="{D5CDD505-2E9C-101B-9397-08002B2CF9AE}" pid="13" name="CompulsoryActionTaxHTField0">
    <vt:lpwstr/>
  </property>
  <property fmtid="{D5CDD505-2E9C-101B-9397-08002B2CF9AE}" pid="14" name="NLLMtptCode">
    <vt:lpwstr/>
  </property>
  <property fmtid="{D5CDD505-2E9C-101B-9397-08002B2CF9AE}" pid="15" name="Specialty">
    <vt:lpwstr/>
  </property>
  <property fmtid="{D5CDD505-2E9C-101B-9397-08002B2CF9AE}" pid="16" name="ICD10Code">
    <vt:lpwstr/>
  </property>
  <property fmtid="{D5CDD505-2E9C-101B-9397-08002B2CF9AE}" pid="17" name="AnalysisNameTaxHTField0">
    <vt:lpwstr/>
  </property>
  <property fmtid="{D5CDD505-2E9C-101B-9397-08002B2CF9AE}" pid="18" name="NLLMeetingTypeTaxHTField0">
    <vt:lpwstr/>
  </property>
  <property fmtid="{D5CDD505-2E9C-101B-9397-08002B2CF9AE}" pid="19" name="CareActionCodeSurgicalTaxHTField0">
    <vt:lpwstr/>
  </property>
  <property fmtid="{D5CDD505-2E9C-101B-9397-08002B2CF9AE}" pid="20" name="PharmaceuticalCodeTaxHTField0">
    <vt:lpwstr/>
  </property>
  <property fmtid="{D5CDD505-2E9C-101B-9397-08002B2CF9AE}" pid="21" name="NLLDecisionLevelManagedTaxHTField0">
    <vt:lpwstr/>
  </property>
  <property fmtid="{D5CDD505-2E9C-101B-9397-08002B2CF9AE}" pid="22" name="NLLDecisionLevelManaged">
    <vt:lpwstr/>
  </property>
  <property fmtid="{D5CDD505-2E9C-101B-9397-08002B2CF9AE}" pid="23" name="ICD10CodeTaxHTField0">
    <vt:lpwstr/>
  </property>
  <property fmtid="{D5CDD505-2E9C-101B-9397-08002B2CF9AE}" pid="24" name="CompulsoryAction">
    <vt:lpwstr/>
  </property>
  <property fmtid="{D5CDD505-2E9C-101B-9397-08002B2CF9AE}" pid="25" name="RadiologicalCode">
    <vt:lpwstr/>
  </property>
  <property fmtid="{D5CDD505-2E9C-101B-9397-08002B2CF9AE}" pid="26" name="TLVCodeAction">
    <vt:lpwstr/>
  </property>
  <property fmtid="{D5CDD505-2E9C-101B-9397-08002B2CF9AE}" pid="27" name="prdProcess">
    <vt:lpwstr/>
  </property>
  <property fmtid="{D5CDD505-2E9C-101B-9397-08002B2CF9AE}" pid="28" name="References">
    <vt:lpwstr/>
  </property>
  <property fmtid="{D5CDD505-2E9C-101B-9397-08002B2CF9AE}" pid="29" name="TLVCodeDiagnosis">
    <vt:lpwstr/>
  </property>
  <property fmtid="{D5CDD505-2E9C-101B-9397-08002B2CF9AE}" pid="30" name="PharmaceuticalCode">
    <vt:lpwstr/>
  </property>
  <property fmtid="{D5CDD505-2E9C-101B-9397-08002B2CF9AE}" pid="31" name="ReferencesTaxHTField0">
    <vt:lpwstr/>
  </property>
  <property fmtid="{D5CDD505-2E9C-101B-9397-08002B2CF9AE}" pid="32" name="TLVCodeActionTaxHTField0">
    <vt:lpwstr/>
  </property>
  <property fmtid="{D5CDD505-2E9C-101B-9397-08002B2CF9AE}" pid="33" name="NLLProjectTypeTaxHTField0">
    <vt:lpwstr/>
  </property>
  <property fmtid="{D5CDD505-2E9C-101B-9397-08002B2CF9AE}" pid="34" name="PsychiatricCode">
    <vt:lpwstr/>
  </property>
  <property fmtid="{D5CDD505-2E9C-101B-9397-08002B2CF9AE}" pid="35" name="RadiologicalCodeTaxHTField0">
    <vt:lpwstr/>
  </property>
  <property fmtid="{D5CDD505-2E9C-101B-9397-08002B2CF9AE}" pid="36" name="NLLDocumentType">
    <vt:lpwstr>1021;#Presentation|981e6eac-a633-4de2-91a2-d5e48e1c0d00</vt:lpwstr>
  </property>
  <property fmtid="{D5CDD505-2E9C-101B-9397-08002B2CF9AE}" pid="37" name="NLLProjectType">
    <vt:lpwstr/>
  </property>
  <property fmtid="{D5CDD505-2E9C-101B-9397-08002B2CF9AE}" pid="38" name="AnalysisName">
    <vt:lpwstr/>
  </property>
  <property fmtid="{D5CDD505-2E9C-101B-9397-08002B2CF9AE}" pid="39" name="NLLMtptCodeTaxHTField0">
    <vt:lpwstr/>
  </property>
  <property fmtid="{D5CDD505-2E9C-101B-9397-08002B2CF9AE}" pid="40" name="CareActionCodeNonSurgicalTaxHTField0">
    <vt:lpwstr/>
  </property>
  <property fmtid="{D5CDD505-2E9C-101B-9397-08002B2CF9AE}" pid="41" name="NLLApprovedByQuickPart">
    <vt:lpwstr/>
  </property>
  <property fmtid="{D5CDD505-2E9C-101B-9397-08002B2CF9AE}" pid="42" name="NLLProjectDescription">
    <vt:lpwstr/>
  </property>
  <property fmtid="{D5CDD505-2E9C-101B-9397-08002B2CF9AE}" pid="43" name="NPUCode">
    <vt:lpwstr/>
  </property>
  <property fmtid="{D5CDD505-2E9C-101B-9397-08002B2CF9AE}" pid="44" name="NLLClosureDate">
    <vt:lpwstr/>
  </property>
  <property fmtid="{D5CDD505-2E9C-101B-9397-08002B2CF9AE}" pid="45" name="NLLProducerplaceID">
    <vt:lpwstr/>
  </property>
  <property fmtid="{D5CDD505-2E9C-101B-9397-08002B2CF9AE}" pid="46" name="NLLPublishedTemplate">
    <vt:lpwstr/>
  </property>
  <property fmtid="{D5CDD505-2E9C-101B-9397-08002B2CF9AE}" pid="47" name="NLLWFComment">
    <vt:lpwstr/>
  </property>
  <property fmtid="{D5CDD505-2E9C-101B-9397-08002B2CF9AE}" pid="48" name="NLLPTCName">
    <vt:lpwstr/>
  </property>
  <property fmtid="{D5CDD505-2E9C-101B-9397-08002B2CF9AE}" pid="49" name="NLLProjectUrl">
    <vt:lpwstr/>
  </property>
  <property fmtid="{D5CDD505-2E9C-101B-9397-08002B2CF9AE}" pid="50" name="NLLProjectStatus">
    <vt:lpwstr/>
  </property>
  <property fmtid="{D5CDD505-2E9C-101B-9397-08002B2CF9AE}" pid="51" name="NLLSteeringGroup">
    <vt:lpwstr/>
  </property>
  <property fmtid="{D5CDD505-2E9C-101B-9397-08002B2CF9AE}" pid="52" name="NLLTemplateStatus">
    <vt:lpwstr/>
  </property>
  <property fmtid="{D5CDD505-2E9C-101B-9397-08002B2CF9AE}" pid="53" name="NLLProjectLeader">
    <vt:lpwstr/>
  </property>
  <property fmtid="{D5CDD505-2E9C-101B-9397-08002B2CF9AE}" pid="55" name="NLLDefaultTemplate">
    <vt:lpwstr/>
  </property>
  <property fmtid="{D5CDD505-2E9C-101B-9397-08002B2CF9AE}" pid="56" name="NLLApprovedBy">
    <vt:lpwstr/>
  </property>
  <property fmtid="{D5CDD505-2E9C-101B-9397-08002B2CF9AE}" pid="57" name="NLLProjectVisitor">
    <vt:lpwstr/>
  </property>
  <property fmtid="{D5CDD505-2E9C-101B-9397-08002B2CF9AE}" pid="58" name="NLLProjectDivisionTaxHTField0">
    <vt:lpwstr/>
  </property>
  <property fmtid="{D5CDD505-2E9C-101B-9397-08002B2CF9AE}" pid="59" name="NLLProjectOwner">
    <vt:lpwstr/>
  </property>
  <property fmtid="{D5CDD505-2E9C-101B-9397-08002B2CF9AE}" pid="60" name="NPUCodeTaxHTField0">
    <vt:lpwstr/>
  </property>
  <property fmtid="{D5CDD505-2E9C-101B-9397-08002B2CF9AE}" pid="61" name="NLLTemplateFolderDescription">
    <vt:lpwstr/>
  </property>
  <property fmtid="{D5CDD505-2E9C-101B-9397-08002B2CF9AE}" pid="62" name="NLLProjectOrderStatus">
    <vt:lpwstr/>
  </property>
  <property fmtid="{D5CDD505-2E9C-101B-9397-08002B2CF9AE}" pid="63" name="NLLReferenceGroup">
    <vt:lpwstr/>
  </property>
  <property fmtid="{D5CDD505-2E9C-101B-9397-08002B2CF9AE}" pid="64" name="NLLInitiationDate">
    <vt:lpwstr/>
  </property>
  <property fmtid="{D5CDD505-2E9C-101B-9397-08002B2CF9AE}" pid="66" name="NLLProjectNr">
    <vt:lpwstr/>
  </property>
  <property fmtid="{D5CDD505-2E9C-101B-9397-08002B2CF9AE}" pid="67" name="NLLWindingUpDate">
    <vt:lpwstr/>
  </property>
  <property fmtid="{D5CDD505-2E9C-101B-9397-08002B2CF9AE}" pid="68" name="NLLPTCProcessTeam">
    <vt:lpwstr/>
  </property>
  <property fmtid="{D5CDD505-2E9C-101B-9397-08002B2CF9AE}" pid="69" name="NLLImplementationDate">
    <vt:lpwstr/>
  </property>
  <property fmtid="{D5CDD505-2E9C-101B-9397-08002B2CF9AE}" pid="70" name="NLLProjectDivision">
    <vt:lpwstr/>
  </property>
  <property fmtid="{D5CDD505-2E9C-101B-9397-08002B2CF9AE}" pid="71" name="NLLLatestProjectTrackingDate">
    <vt:lpwstr/>
  </property>
  <property fmtid="{D5CDD505-2E9C-101B-9397-08002B2CF9AE}" pid="72" name="NLLProjectTypeText">
    <vt:lpwstr/>
  </property>
  <property fmtid="{D5CDD505-2E9C-101B-9397-08002B2CF9AE}" pid="73" name="NLLEstablishingDate">
    <vt:lpwstr/>
  </property>
  <property fmtid="{D5CDD505-2E9C-101B-9397-08002B2CF9AE}" pid="74" name="NLLProjectMember">
    <vt:lpwstr/>
  </property>
  <property fmtid="{D5CDD505-2E9C-101B-9397-08002B2CF9AE}" pid="75" name="NLLProcessTeamLookup">
    <vt:lpwstr/>
  </property>
  <property fmtid="{D5CDD505-2E9C-101B-9397-08002B2CF9AE}" pid="76" name="TaxCatchAll">
    <vt:lpwstr>7816;#Länsstyrgrupp|40c9582e-9040-4ee0-a5ab-267ced39ceea;#7815;#LSG;#8747;#2020;#5037;#bilaga;#1021;#Presentation|981e6eac-a633-4de2-91a2-d5e48e1c0d00;#10167;#201207</vt:lpwstr>
  </property>
  <property fmtid="{D5CDD505-2E9C-101B-9397-08002B2CF9AE}" pid="77" name="NLLProjectLeaderDiv">
    <vt:lpwstr/>
  </property>
  <property fmtid="{D5CDD505-2E9C-101B-9397-08002B2CF9AE}" pid="78" name="NLLProjectName">
    <vt:lpwstr/>
  </property>
  <property fmtid="{D5CDD505-2E9C-101B-9397-08002B2CF9AE}" pid="79" name="_dlc_policyId">
    <vt:lpwstr>0x010100D7963E0E5B7A40E5AEA07389401D709F007B1238BBD93543428C20870054E92DBF|1214505165</vt:lpwstr>
  </property>
  <property fmtid="{D5CDD505-2E9C-101B-9397-08002B2CF9AE}" pid="80" name="ItemRetentionFormula">
    <vt:lpwstr>&lt;formula id="Microsoft.Office.RecordsManagement.PolicyFeatures.Expiration.Formula.BuiltIn"&gt;&lt;number&gt;1&lt;/number&gt;&lt;property&gt;NLLThinningTime&lt;/property&gt;&lt;propertyid&gt;2793489f-7251-475b-a975-480031914936&lt;/propertyid&gt;&lt;period&gt;months&lt;/period&gt;&lt;/formula&gt;</vt:lpwstr>
  </property>
  <property fmtid="{D5CDD505-2E9C-101B-9397-08002B2CF9AE}" pid="81" name="_dlc_DocIdItemGuid">
    <vt:lpwstr>48f6dfe0-b609-4718-8669-283b1c4a7a78</vt:lpwstr>
  </property>
  <property fmtid="{D5CDD505-2E9C-101B-9397-08002B2CF9AE}" pid="83" name="_dlc_ItemStageId">
    <vt:lpwstr/>
  </property>
  <property fmtid="{D5CDD505-2E9C-101B-9397-08002B2CF9AE}" pid="85" name="Order">
    <vt:r8>3199900</vt:r8>
  </property>
  <property fmtid="{D5CDD505-2E9C-101B-9397-08002B2CF9AE}" pid="86" name="xd_ProgID">
    <vt:lpwstr/>
  </property>
  <property fmtid="{D5CDD505-2E9C-101B-9397-08002B2CF9AE}" pid="87" name="_SourceUrl">
    <vt:lpwstr/>
  </property>
  <property fmtid="{D5CDD505-2E9C-101B-9397-08002B2CF9AE}" pid="88" name="_SharedFileIndex">
    <vt:lpwstr/>
  </property>
  <property fmtid="{D5CDD505-2E9C-101B-9397-08002B2CF9AE}" pid="89" name="TemplateUrl">
    <vt:lpwstr/>
  </property>
  <property fmtid="{D5CDD505-2E9C-101B-9397-08002B2CF9AE}" pid="91" name="NLLDecisionLevelGoverning">
    <vt:lpwstr/>
  </property>
  <property fmtid="{D5CDD505-2E9C-101B-9397-08002B2CF9AE}" pid="92" name="NLLFactOwner">
    <vt:lpwstr/>
  </property>
  <property fmtid="{D5CDD505-2E9C-101B-9397-08002B2CF9AE}" pid="93" name="NLLFactOwnerText">
    <vt:lpwstr/>
  </property>
  <property fmtid="{D5CDD505-2E9C-101B-9397-08002B2CF9AE}" pid="94" name="xd_Signature">
    <vt:bool>false</vt:bool>
  </property>
  <property fmtid="{D5CDD505-2E9C-101B-9397-08002B2CF9AE}" pid="95" name="NLLDecisionLevel">
    <vt:lpwstr/>
  </property>
  <property fmtid="{D5CDD505-2E9C-101B-9397-08002B2CF9AE}" pid="96" name="NLLPTCProcessLeader">
    <vt:lpwstr/>
  </property>
  <property fmtid="{D5CDD505-2E9C-101B-9397-08002B2CF9AE}" pid="98" name="NLLPTCVISEditor">
    <vt:lpwstr/>
  </property>
</Properties>
</file>